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516" r:id="rId5"/>
    <p:sldId id="816" r:id="rId6"/>
    <p:sldId id="821" r:id="rId7"/>
    <p:sldId id="358" r:id="rId8"/>
    <p:sldId id="356" r:id="rId9"/>
    <p:sldId id="817" r:id="rId10"/>
    <p:sldId id="813" r:id="rId11"/>
    <p:sldId id="687" r:id="rId12"/>
    <p:sldId id="815" r:id="rId13"/>
    <p:sldId id="814" r:id="rId14"/>
    <p:sldId id="818" r:id="rId15"/>
    <p:sldId id="686" r:id="rId16"/>
    <p:sldId id="822" r:id="rId17"/>
    <p:sldId id="454" r:id="rId18"/>
    <p:sldId id="677" r:id="rId19"/>
    <p:sldId id="823" r:id="rId20"/>
    <p:sldId id="676" r:id="rId21"/>
    <p:sldId id="684" r:id="rId22"/>
    <p:sldId id="678" r:id="rId23"/>
    <p:sldId id="682" r:id="rId24"/>
    <p:sldId id="679" r:id="rId25"/>
    <p:sldId id="685" r:id="rId26"/>
    <p:sldId id="691" r:id="rId27"/>
    <p:sldId id="692" r:id="rId28"/>
    <p:sldId id="811" r:id="rId29"/>
    <p:sldId id="812" r:id="rId30"/>
    <p:sldId id="674" r:id="rId31"/>
    <p:sldId id="820" r:id="rId32"/>
    <p:sldId id="517"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AE985-761D-4D22-8090-4D3F7A6BEB3D}">
          <p14:sldIdLst/>
        </p14:section>
        <p14:section name="Untitled Section" id="{0057A4B5-59E7-4304-A8DC-35B94249BDAD}">
          <p14:sldIdLst>
            <p14:sldId id="516"/>
            <p14:sldId id="816"/>
            <p14:sldId id="821"/>
            <p14:sldId id="358"/>
            <p14:sldId id="356"/>
            <p14:sldId id="817"/>
            <p14:sldId id="813"/>
            <p14:sldId id="687"/>
            <p14:sldId id="815"/>
            <p14:sldId id="814"/>
            <p14:sldId id="818"/>
            <p14:sldId id="686"/>
            <p14:sldId id="822"/>
            <p14:sldId id="454"/>
            <p14:sldId id="677"/>
            <p14:sldId id="823"/>
            <p14:sldId id="676"/>
            <p14:sldId id="684"/>
            <p14:sldId id="678"/>
            <p14:sldId id="682"/>
            <p14:sldId id="679"/>
            <p14:sldId id="685"/>
            <p14:sldId id="691"/>
            <p14:sldId id="692"/>
            <p14:sldId id="811"/>
            <p14:sldId id="812"/>
            <p14:sldId id="674"/>
            <p14:sldId id="820"/>
            <p14:sldId id="517"/>
          </p14:sldIdLst>
        </p14:section>
      </p14:sectionLst>
    </p:ext>
    <p:ext uri="{EFAFB233-063F-42B5-8137-9DF3F51BA10A}">
      <p15:sldGuideLst xmlns:p15="http://schemas.microsoft.com/office/powerpoint/2012/main">
        <p15:guide id="1" orient="horz" pos="432" userDrawn="1">
          <p15:clr>
            <a:srgbClr val="A4A3A4"/>
          </p15:clr>
        </p15:guide>
        <p15:guide id="2" pos="144" userDrawn="1">
          <p15:clr>
            <a:srgbClr val="A4A3A4"/>
          </p15:clr>
        </p15:guide>
        <p15:guide id="3" orient="horz" pos="636" userDrawn="1">
          <p15:clr>
            <a:srgbClr val="A4A3A4"/>
          </p15:clr>
        </p15:guide>
        <p15:guide id="4" orient="horz" pos="756" userDrawn="1">
          <p15:clr>
            <a:srgbClr val="A4A3A4"/>
          </p15:clr>
        </p15:guide>
        <p15:guide id="5" orient="horz" pos="2724" userDrawn="1">
          <p15:clr>
            <a:srgbClr val="A4A3A4"/>
          </p15:clr>
        </p15:guide>
        <p15:guide id="6" orient="horz" pos="2772" userDrawn="1">
          <p15:clr>
            <a:srgbClr val="A4A3A4"/>
          </p15:clr>
        </p15:guide>
        <p15:guide id="7" orient="horz" pos="3024" userDrawn="1">
          <p15:clr>
            <a:srgbClr val="A4A3A4"/>
          </p15:clr>
        </p15:guide>
        <p15:guide id="8" pos="5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ebeth" initials="TL" lastIdx="12" clrIdx="0">
    <p:extLst/>
  </p:cmAuthor>
  <p:cmAuthor id="2" name="Nir Laufer" initials="NL" lastIdx="1" clrIdx="1">
    <p:extLst>
      <p:ext uri="{19B8F6BF-5375-455C-9EA6-DF929625EA0E}">
        <p15:presenceInfo xmlns:p15="http://schemas.microsoft.com/office/powerpoint/2012/main" userId="S-1-5-21-3022334900-2212182829-3100331482-18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6D5"/>
    <a:srgbClr val="3C1B5A"/>
    <a:srgbClr val="392357"/>
    <a:srgbClr val="461961"/>
    <a:srgbClr val="FFFFFF"/>
    <a:srgbClr val="3C3C3B"/>
    <a:srgbClr val="00153E"/>
    <a:srgbClr val="575656"/>
    <a:srgbClr val="004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7" autoAdjust="0"/>
    <p:restoredTop sz="94660"/>
  </p:normalViewPr>
  <p:slideViewPr>
    <p:cSldViewPr snapToGrid="0" showGuides="1">
      <p:cViewPr varScale="1">
        <p:scale>
          <a:sx n="87" d="100"/>
          <a:sy n="87" d="100"/>
        </p:scale>
        <p:origin x="696" y="38"/>
      </p:cViewPr>
      <p:guideLst>
        <p:guide orient="horz" pos="432"/>
        <p:guide pos="144"/>
        <p:guide orient="horz" pos="636"/>
        <p:guide orient="horz" pos="756"/>
        <p:guide orient="horz" pos="2724"/>
        <p:guide orient="horz" pos="2772"/>
        <p:guide orient="horz" pos="3024"/>
        <p:guide pos="5616"/>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1" d="100"/>
          <a:sy n="121" d="100"/>
        </p:scale>
        <p:origin x="4194" y="108"/>
      </p:cViewPr>
      <p:guideLst/>
    </p:cSldViewPr>
  </p:notesViewPr>
  <p:gridSpacing cx="64008" cy="64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9FF18-DB21-4FA9-96A7-FF8091AA4987}" type="datetimeFigureOut">
              <a:rPr lang="en-US" smtClean="0"/>
              <a:t>10/21/2018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DC2D5A-B832-4080-A432-C04B1C748974}" type="slidenum">
              <a:rPr lang="en-US" smtClean="0"/>
              <a:t>‹#›</a:t>
            </a:fld>
            <a:endParaRPr lang="en-US" dirty="0"/>
          </a:p>
        </p:txBody>
      </p:sp>
    </p:spTree>
    <p:extLst>
      <p:ext uri="{BB962C8B-B14F-4D97-AF65-F5344CB8AC3E}">
        <p14:creationId xmlns:p14="http://schemas.microsoft.com/office/powerpoint/2010/main" val="338333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B4EB4-9DE8-46F6-8C53-1E9FA581A8C2}" type="datetimeFigureOut">
              <a:rPr lang="en-US" smtClean="0"/>
              <a:t>10/21/2018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0D764-3679-4ABF-9EF8-0BBB04133716}" type="slidenum">
              <a:rPr lang="en-US" smtClean="0"/>
              <a:t>‹#›</a:t>
            </a:fld>
            <a:endParaRPr lang="en-US" dirty="0"/>
          </a:p>
        </p:txBody>
      </p:sp>
    </p:spTree>
    <p:extLst>
      <p:ext uri="{BB962C8B-B14F-4D97-AF65-F5344CB8AC3E}">
        <p14:creationId xmlns:p14="http://schemas.microsoft.com/office/powerpoint/2010/main" val="37081388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0D764-3679-4ABF-9EF8-0BBB04133716}" type="slidenum">
              <a:rPr lang="en-US" smtClean="0"/>
              <a:t>1</a:t>
            </a:fld>
            <a:endParaRPr lang="en-US"/>
          </a:p>
        </p:txBody>
      </p:sp>
    </p:spTree>
    <p:extLst>
      <p:ext uri="{BB962C8B-B14F-4D97-AF65-F5344CB8AC3E}">
        <p14:creationId xmlns:p14="http://schemas.microsoft.com/office/powerpoint/2010/main" val="40479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2</a:t>
            </a:fld>
            <a:endParaRPr lang="en-US"/>
          </a:p>
        </p:txBody>
      </p:sp>
    </p:spTree>
    <p:extLst>
      <p:ext uri="{BB962C8B-B14F-4D97-AF65-F5344CB8AC3E}">
        <p14:creationId xmlns:p14="http://schemas.microsoft.com/office/powerpoint/2010/main" val="381078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3</a:t>
            </a:fld>
            <a:endParaRPr lang="en-US"/>
          </a:p>
        </p:txBody>
      </p:sp>
    </p:spTree>
    <p:extLst>
      <p:ext uri="{BB962C8B-B14F-4D97-AF65-F5344CB8AC3E}">
        <p14:creationId xmlns:p14="http://schemas.microsoft.com/office/powerpoint/2010/main" val="226128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4</a:t>
            </a:fld>
            <a:endParaRPr lang="en-US"/>
          </a:p>
        </p:txBody>
      </p:sp>
    </p:spTree>
    <p:extLst>
      <p:ext uri="{BB962C8B-B14F-4D97-AF65-F5344CB8AC3E}">
        <p14:creationId xmlns:p14="http://schemas.microsoft.com/office/powerpoint/2010/main" val="176380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5</a:t>
            </a:fld>
            <a:endParaRPr lang="en-US"/>
          </a:p>
        </p:txBody>
      </p:sp>
    </p:spTree>
    <p:extLst>
      <p:ext uri="{BB962C8B-B14F-4D97-AF65-F5344CB8AC3E}">
        <p14:creationId xmlns:p14="http://schemas.microsoft.com/office/powerpoint/2010/main" val="349330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3F5972-736F-4DC9-9EFA-185EA9E4E106}" type="slidenum">
              <a:rPr lang="en-US" smtClean="0"/>
              <a:pPr>
                <a:defRPr/>
              </a:pPr>
              <a:t>6</a:t>
            </a:fld>
            <a:endParaRPr lang="en-US"/>
          </a:p>
        </p:txBody>
      </p:sp>
    </p:spTree>
    <p:extLst>
      <p:ext uri="{BB962C8B-B14F-4D97-AF65-F5344CB8AC3E}">
        <p14:creationId xmlns:p14="http://schemas.microsoft.com/office/powerpoint/2010/main" val="307318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10</a:t>
            </a:fld>
            <a:endParaRPr lang="en-US"/>
          </a:p>
        </p:txBody>
      </p:sp>
    </p:spTree>
    <p:extLst>
      <p:ext uri="{BB962C8B-B14F-4D97-AF65-F5344CB8AC3E}">
        <p14:creationId xmlns:p14="http://schemas.microsoft.com/office/powerpoint/2010/main" val="32140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91D276-619A-4550-A165-698167297411}" type="slidenum">
              <a:rPr lang="he-IL" smtClean="0"/>
              <a:pPr>
                <a:defRPr/>
              </a:pPr>
              <a:t>11</a:t>
            </a:fld>
            <a:endParaRPr lang="en-US"/>
          </a:p>
        </p:txBody>
      </p:sp>
    </p:spTree>
    <p:extLst>
      <p:ext uri="{BB962C8B-B14F-4D97-AF65-F5344CB8AC3E}">
        <p14:creationId xmlns:p14="http://schemas.microsoft.com/office/powerpoint/2010/main" val="178792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3F5972-736F-4DC9-9EFA-185EA9E4E106}" type="slidenum">
              <a:rPr lang="en-US" smtClean="0"/>
              <a:pPr>
                <a:defRPr/>
              </a:pPr>
              <a:t>28</a:t>
            </a:fld>
            <a:endParaRPr lang="en-US"/>
          </a:p>
        </p:txBody>
      </p:sp>
    </p:spTree>
    <p:extLst>
      <p:ext uri="{BB962C8B-B14F-4D97-AF65-F5344CB8AC3E}">
        <p14:creationId xmlns:p14="http://schemas.microsoft.com/office/powerpoint/2010/main" val="359576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www.youtube.com/user/ADVAOptical" TargetMode="External"/><Relationship Id="rId13" Type="http://schemas.openxmlformats.org/officeDocument/2006/relationships/image" Target="../media/image18.emf"/><Relationship Id="rId3" Type="http://schemas.openxmlformats.org/officeDocument/2006/relationships/hyperlink" Target="http://www.facebook.com/pages/ADVA-Optical-Networking/37630238931?ref=ts#!/pages/ADVA-Optical-Networking/37630238931?v=wall" TargetMode="External"/><Relationship Id="rId7" Type="http://schemas.openxmlformats.org/officeDocument/2006/relationships/image" Target="../media/image15.emf"/><Relationship Id="rId12" Type="http://schemas.openxmlformats.org/officeDocument/2006/relationships/hyperlink" Target="http://twitter.com/ADVAOpticalNews" TargetMode="External"/><Relationship Id="rId2" Type="http://schemas.openxmlformats.org/officeDocument/2006/relationships/image" Target="../media/image3.emf"/><Relationship Id="rId16"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7.emf"/><Relationship Id="rId5" Type="http://schemas.openxmlformats.org/officeDocument/2006/relationships/hyperlink" Target="http://www.linkedin.com/company/adva-optical-networking" TargetMode="External"/><Relationship Id="rId15" Type="http://schemas.openxmlformats.org/officeDocument/2006/relationships/image" Target="../media/image19.emf"/><Relationship Id="rId10" Type="http://schemas.openxmlformats.org/officeDocument/2006/relationships/hyperlink" Target="http://advaopticalnews.tumblr.com/" TargetMode="External"/><Relationship Id="rId4" Type="http://schemas.openxmlformats.org/officeDocument/2006/relationships/image" Target="../media/image13.emf"/><Relationship Id="rId9" Type="http://schemas.openxmlformats.org/officeDocument/2006/relationships/image" Target="../media/image16.emf"/><Relationship Id="rId14" Type="http://schemas.openxmlformats.org/officeDocument/2006/relationships/hyperlink" Target="https://www.advaoptical.com/en/press-feed"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764688"/>
            <a:ext cx="7412441" cy="515034"/>
          </a:xfrm>
        </p:spPr>
        <p:txBody>
          <a:bodyPr lIns="91440" anchor="b" anchorCtr="0">
            <a:normAutofit/>
          </a:bodyPr>
          <a:lstStyle>
            <a:lvl1pPr algn="l">
              <a:defRPr sz="3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235040" y="4331326"/>
            <a:ext cx="5069681" cy="203886"/>
          </a:xfrm>
          <a:prstGeom prst="rect">
            <a:avLst/>
          </a:prstGeom>
        </p:spPr>
        <p:txBody>
          <a:bodyPr lIns="91440" tIns="0" rIns="0" bIns="0">
            <a:normAutofit/>
          </a:bodyPr>
          <a:lstStyle>
            <a:lvl1pPr>
              <a:defRPr sz="1400">
                <a:latin typeface="+mn-lt"/>
              </a:defRPr>
            </a:lvl1pPr>
          </a:lstStyle>
          <a:p>
            <a:pPr lvl="0"/>
            <a:r>
              <a:rPr lang="en-US" dirty="0"/>
              <a:t>Presenter name</a:t>
            </a:r>
          </a:p>
        </p:txBody>
      </p:sp>
      <p:sp>
        <p:nvSpPr>
          <p:cNvPr id="10" name="Text Placeholder 4"/>
          <p:cNvSpPr>
            <a:spLocks noGrp="1"/>
          </p:cNvSpPr>
          <p:nvPr>
            <p:ph type="body" sz="quarter" idx="11" hasCustomPrompt="1"/>
          </p:nvPr>
        </p:nvSpPr>
        <p:spPr>
          <a:xfrm>
            <a:off x="228600" y="4596714"/>
            <a:ext cx="5069681" cy="203886"/>
          </a:xfrm>
          <a:prstGeom prst="rect">
            <a:avLst/>
          </a:prstGeom>
        </p:spPr>
        <p:txBody>
          <a:bodyPr lIns="91440" tIns="0" rIns="0" bIns="0">
            <a:noAutofit/>
          </a:bodyPr>
          <a:lstStyle>
            <a:lvl1pPr>
              <a:defRPr sz="1400">
                <a:latin typeface="+mn-lt"/>
              </a:defRPr>
            </a:lvl1pPr>
          </a:lstStyle>
          <a:p>
            <a:pPr lvl="0"/>
            <a:r>
              <a:rPr lang="en-US" dirty="0"/>
              <a:t>Date</a:t>
            </a:r>
          </a:p>
        </p:txBody>
      </p:sp>
      <p:sp>
        <p:nvSpPr>
          <p:cNvPr id="9" name="Text Placeholder 8"/>
          <p:cNvSpPr>
            <a:spLocks noGrp="1"/>
          </p:cNvSpPr>
          <p:nvPr>
            <p:ph type="body" sz="quarter" idx="12" hasCustomPrompt="1"/>
          </p:nvPr>
        </p:nvSpPr>
        <p:spPr>
          <a:xfrm>
            <a:off x="228600" y="335041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22" name="Picture 21"/>
          <p:cNvPicPr>
            <a:picLocks noChangeAspect="1"/>
          </p:cNvPicPr>
          <p:nvPr userDrawn="1"/>
        </p:nvPicPr>
        <p:blipFill rotWithShape="1">
          <a:blip r:embed="rId2"/>
          <a:srcRect r="33498"/>
          <a:stretch/>
        </p:blipFill>
        <p:spPr>
          <a:xfrm>
            <a:off x="6570323" y="1279335"/>
            <a:ext cx="2573677" cy="386930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250682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a:xfrm>
            <a:off x="2286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29"/>
          </p:nvPr>
        </p:nvSpPr>
        <p:spPr>
          <a:xfrm>
            <a:off x="32004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30"/>
          </p:nvPr>
        </p:nvSpPr>
        <p:spPr>
          <a:xfrm>
            <a:off x="6172200" y="1200150"/>
            <a:ext cx="274320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17212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rd split layout right">
    <p:spTree>
      <p:nvGrpSpPr>
        <p:cNvPr id="1" name=""/>
        <p:cNvGrpSpPr/>
        <p:nvPr/>
      </p:nvGrpSpPr>
      <p:grpSpPr>
        <a:xfrm>
          <a:off x="0" y="0"/>
          <a:ext cx="0" cy="0"/>
          <a:chOff x="0" y="0"/>
          <a:chExt cx="0" cy="0"/>
        </a:xfrm>
      </p:grpSpPr>
      <p:cxnSp>
        <p:nvCxnSpPr>
          <p:cNvPr id="4" name="Straight Connector 3"/>
          <p:cNvCxnSpPr/>
          <p:nvPr userDrawn="1"/>
        </p:nvCxnSpPr>
        <p:spPr>
          <a:xfrm>
            <a:off x="5935502"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22860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6" hasCustomPrompt="1"/>
          </p:nvPr>
        </p:nvSpPr>
        <p:spPr>
          <a:xfrm>
            <a:off x="6080760" y="1207294"/>
            <a:ext cx="2834640" cy="3117056"/>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7938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rd split layout lef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33756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6" hasCustomPrompt="1"/>
          </p:nvPr>
        </p:nvSpPr>
        <p:spPr>
          <a:xfrm>
            <a:off x="228600" y="1200150"/>
            <a:ext cx="2834640" cy="3124200"/>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3205180"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04761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headline">
    <p:spTree>
      <p:nvGrpSpPr>
        <p:cNvPr id="1" name=""/>
        <p:cNvGrpSpPr/>
        <p:nvPr/>
      </p:nvGrpSpPr>
      <p:grpSpPr>
        <a:xfrm>
          <a:off x="0" y="0"/>
          <a:ext cx="0" cy="0"/>
          <a:chOff x="0" y="0"/>
          <a:chExt cx="0" cy="0"/>
        </a:xfrm>
      </p:grpSpPr>
      <p:sp>
        <p:nvSpPr>
          <p:cNvPr id="11" name="Text Placeholder 2"/>
          <p:cNvSpPr>
            <a:spLocks noGrp="1"/>
          </p:cNvSpPr>
          <p:nvPr>
            <p:ph type="body" sz="quarter" idx="21" hasCustomPrompt="1"/>
          </p:nvPr>
        </p:nvSpPr>
        <p:spPr>
          <a:xfrm>
            <a:off x="228600" y="3138754"/>
            <a:ext cx="8686800" cy="1188720"/>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22" hasCustomPrompt="1"/>
          </p:nvPr>
        </p:nvSpPr>
        <p:spPr>
          <a:xfrm>
            <a:off x="228600" y="1474342"/>
            <a:ext cx="8686800" cy="1188848"/>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5" name="Content Placeholder 3"/>
          <p:cNvSpPr>
            <a:spLocks noGrp="1"/>
          </p:cNvSpPr>
          <p:nvPr>
            <p:ph sz="quarter" idx="18" hasCustomPrompt="1"/>
          </p:nvPr>
        </p:nvSpPr>
        <p:spPr>
          <a:xfrm>
            <a:off x="228600" y="1200150"/>
            <a:ext cx="8686800"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6" name="Content Placeholder 3"/>
          <p:cNvSpPr>
            <a:spLocks noGrp="1"/>
          </p:cNvSpPr>
          <p:nvPr>
            <p:ph sz="quarter" idx="19" hasCustomPrompt="1"/>
          </p:nvPr>
        </p:nvSpPr>
        <p:spPr>
          <a:xfrm>
            <a:off x="228600" y="2862597"/>
            <a:ext cx="8686800"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14599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headline, picture">
    <p:spTree>
      <p:nvGrpSpPr>
        <p:cNvPr id="1" name=""/>
        <p:cNvGrpSpPr/>
        <p:nvPr/>
      </p:nvGrpSpPr>
      <p:grpSpPr>
        <a:xfrm>
          <a:off x="0" y="0"/>
          <a:ext cx="0" cy="0"/>
          <a:chOff x="0" y="0"/>
          <a:chExt cx="0" cy="0"/>
        </a:xfrm>
      </p:grpSpPr>
      <p:sp>
        <p:nvSpPr>
          <p:cNvPr id="3" name="Text Placeholder 2"/>
          <p:cNvSpPr>
            <a:spLocks noGrp="1"/>
          </p:cNvSpPr>
          <p:nvPr>
            <p:ph type="body" sz="quarter" idx="27" hasCustomPrompt="1"/>
          </p:nvPr>
        </p:nvSpPr>
        <p:spPr>
          <a:xfrm>
            <a:off x="228600"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sz="quarter" idx="28" hasCustomPrompt="1"/>
          </p:nvPr>
        </p:nvSpPr>
        <p:spPr>
          <a:xfrm>
            <a:off x="3168396"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6" name="Picture Placeholder 5"/>
          <p:cNvSpPr>
            <a:spLocks noGrp="1"/>
          </p:cNvSpPr>
          <p:nvPr>
            <p:ph type="pic" sz="quarter" idx="29"/>
          </p:nvPr>
        </p:nvSpPr>
        <p:spPr>
          <a:xfrm>
            <a:off x="6108192" y="1200150"/>
            <a:ext cx="2807208" cy="3124200"/>
          </a:xfrm>
          <a:prstGeom prst="rect">
            <a:avLst/>
          </a:prstGeom>
          <a:ln w="3175">
            <a:solidFill>
              <a:schemeClr val="tx1">
                <a:lumMod val="50000"/>
                <a:lumOff val="50000"/>
              </a:schemeClr>
            </a:solidFill>
          </a:ln>
        </p:spPr>
        <p:txBody>
          <a:bodyPr/>
          <a:lstStyle/>
          <a:p>
            <a:endParaRPr lang="en-US" dirty="0"/>
          </a:p>
        </p:txBody>
      </p:sp>
      <p:sp>
        <p:nvSpPr>
          <p:cNvPr id="15" name="Text Placeholder 2"/>
          <p:cNvSpPr>
            <a:spLocks noGrp="1"/>
          </p:cNvSpPr>
          <p:nvPr>
            <p:ph type="body" sz="quarter" idx="23"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20566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headline">
    <p:spTree>
      <p:nvGrpSpPr>
        <p:cNvPr id="1" name=""/>
        <p:cNvGrpSpPr/>
        <p:nvPr/>
      </p:nvGrpSpPr>
      <p:grpSpPr>
        <a:xfrm>
          <a:off x="0" y="0"/>
          <a:ext cx="0" cy="0"/>
          <a:chOff x="0" y="0"/>
          <a:chExt cx="0" cy="0"/>
        </a:xfrm>
      </p:grpSpPr>
      <p:sp>
        <p:nvSpPr>
          <p:cNvPr id="6" name="Text Placeholder 5"/>
          <p:cNvSpPr>
            <a:spLocks noGrp="1"/>
          </p:cNvSpPr>
          <p:nvPr>
            <p:ph type="body" sz="quarter" idx="32" hasCustomPrompt="1"/>
          </p:nvPr>
        </p:nvSpPr>
        <p:spPr>
          <a:xfrm>
            <a:off x="228600" y="1473200"/>
            <a:ext cx="2807208"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6" name="Text Placeholder 5"/>
          <p:cNvSpPr>
            <a:spLocks noGrp="1"/>
          </p:cNvSpPr>
          <p:nvPr>
            <p:ph type="body" sz="quarter" idx="33" hasCustomPrompt="1"/>
          </p:nvPr>
        </p:nvSpPr>
        <p:spPr>
          <a:xfrm>
            <a:off x="3168396"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27" name="Text Placeholder 5"/>
          <p:cNvSpPr>
            <a:spLocks noGrp="1"/>
          </p:cNvSpPr>
          <p:nvPr>
            <p:ph type="body" sz="quarter" idx="34" hasCustomPrompt="1"/>
          </p:nvPr>
        </p:nvSpPr>
        <p:spPr>
          <a:xfrm>
            <a:off x="6108192"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9" name="Text Placeholder 2"/>
          <p:cNvSpPr>
            <a:spLocks noGrp="1"/>
          </p:cNvSpPr>
          <p:nvPr>
            <p:ph type="body" sz="quarter" idx="27" hasCustomPrompt="1"/>
          </p:nvPr>
        </p:nvSpPr>
        <p:spPr>
          <a:xfrm>
            <a:off x="6108192" y="1200150"/>
            <a:ext cx="280720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2" name="Text Placeholder 2"/>
          <p:cNvSpPr>
            <a:spLocks noGrp="1"/>
          </p:cNvSpPr>
          <p:nvPr>
            <p:ph type="body" sz="quarter" idx="31"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1"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38387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headline, pictur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ext Placeholder 5"/>
          <p:cNvSpPr>
            <a:spLocks noGrp="1"/>
          </p:cNvSpPr>
          <p:nvPr>
            <p:ph type="body" sz="quarter" idx="38" hasCustomPrompt="1"/>
          </p:nvPr>
        </p:nvSpPr>
        <p:spPr>
          <a:xfrm>
            <a:off x="22860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9" name="Text Placeholder 5"/>
          <p:cNvSpPr>
            <a:spLocks noGrp="1"/>
          </p:cNvSpPr>
          <p:nvPr>
            <p:ph type="body" sz="quarter" idx="39" hasCustomPrompt="1"/>
          </p:nvPr>
        </p:nvSpPr>
        <p:spPr>
          <a:xfrm>
            <a:off x="2421431"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2" name="Text Placeholder 5"/>
          <p:cNvSpPr>
            <a:spLocks noGrp="1"/>
          </p:cNvSpPr>
          <p:nvPr>
            <p:ph type="body" sz="quarter" idx="40" hasCustomPrompt="1"/>
          </p:nvPr>
        </p:nvSpPr>
        <p:spPr>
          <a:xfrm>
            <a:off x="461748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41"/>
          </p:nvPr>
        </p:nvSpPr>
        <p:spPr>
          <a:xfrm>
            <a:off x="6812280" y="1200150"/>
            <a:ext cx="2103120" cy="3130062"/>
          </a:xfrm>
          <a:prstGeom prst="rect">
            <a:avLst/>
          </a:prstGeom>
          <a:ln w="3175">
            <a:solidFill>
              <a:schemeClr val="tx1">
                <a:lumMod val="50000"/>
                <a:lumOff val="50000"/>
              </a:schemeClr>
            </a:solidFill>
          </a:ln>
        </p:spPr>
        <p:txBody>
          <a:bodyPr/>
          <a:lstStyle/>
          <a:p>
            <a:endParaRPr lang="en-US" dirty="0"/>
          </a:p>
        </p:txBody>
      </p:sp>
      <p:sp>
        <p:nvSpPr>
          <p:cNvPr id="18" name="Text Placeholder 2"/>
          <p:cNvSpPr>
            <a:spLocks noGrp="1"/>
          </p:cNvSpPr>
          <p:nvPr>
            <p:ph type="body" sz="quarter" idx="27" hasCustomPrompt="1"/>
          </p:nvPr>
        </p:nvSpPr>
        <p:spPr>
          <a:xfrm>
            <a:off x="228599" y="1200150"/>
            <a:ext cx="2108915" cy="274320"/>
          </a:xfrm>
          <a:prstGeom prst="rect">
            <a:avLst/>
          </a:prstGeom>
          <a:solidFill>
            <a:schemeClr val="accent2">
              <a:lumMod val="5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1" name="Text Placeholder 2"/>
          <p:cNvSpPr>
            <a:spLocks noGrp="1"/>
          </p:cNvSpPr>
          <p:nvPr>
            <p:ph type="body" sz="quarter" idx="29" hasCustomPrompt="1"/>
          </p:nvPr>
        </p:nvSpPr>
        <p:spPr>
          <a:xfrm>
            <a:off x="2421431" y="1200150"/>
            <a:ext cx="2103120" cy="274320"/>
          </a:xfrm>
          <a:prstGeom prst="rect">
            <a:avLst/>
          </a:prstGeom>
          <a:solidFill>
            <a:schemeClr val="accent2">
              <a:lumMod val="75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7" name="Text Placeholder 2"/>
          <p:cNvSpPr>
            <a:spLocks noGrp="1"/>
          </p:cNvSpPr>
          <p:nvPr>
            <p:ph type="body" sz="quarter" idx="31" hasCustomPrompt="1"/>
          </p:nvPr>
        </p:nvSpPr>
        <p:spPr>
          <a:xfrm>
            <a:off x="4617480" y="1200150"/>
            <a:ext cx="2103120"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03661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headline">
    <p:spTree>
      <p:nvGrpSpPr>
        <p:cNvPr id="1" name=""/>
        <p:cNvGrpSpPr/>
        <p:nvPr/>
      </p:nvGrpSpPr>
      <p:grpSpPr>
        <a:xfrm>
          <a:off x="0" y="0"/>
          <a:ext cx="0" cy="0"/>
          <a:chOff x="0" y="0"/>
          <a:chExt cx="0" cy="0"/>
        </a:xfrm>
      </p:grpSpPr>
      <p:sp>
        <p:nvSpPr>
          <p:cNvPr id="3" name="Text Placeholder 2"/>
          <p:cNvSpPr>
            <a:spLocks noGrp="1"/>
          </p:cNvSpPr>
          <p:nvPr>
            <p:ph type="body" sz="quarter" idx="30" hasCustomPrompt="1"/>
          </p:nvPr>
        </p:nvSpPr>
        <p:spPr>
          <a:xfrm>
            <a:off x="228599" y="1473463"/>
            <a:ext cx="4270248" cy="1235448"/>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24" name="Text Placeholder 2"/>
          <p:cNvSpPr>
            <a:spLocks noGrp="1"/>
          </p:cNvSpPr>
          <p:nvPr>
            <p:ph type="body" sz="quarter" idx="31" hasCustomPrompt="1"/>
          </p:nvPr>
        </p:nvSpPr>
        <p:spPr>
          <a:xfrm>
            <a:off x="4645152" y="1472184"/>
            <a:ext cx="4270248" cy="1230710"/>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4" name="Text Placeholder 2"/>
          <p:cNvSpPr>
            <a:spLocks noGrp="1"/>
          </p:cNvSpPr>
          <p:nvPr>
            <p:ph type="body" sz="quarter" idx="32" hasCustomPrompt="1"/>
          </p:nvPr>
        </p:nvSpPr>
        <p:spPr>
          <a:xfrm>
            <a:off x="228599"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7" name="Text Placeholder 2"/>
          <p:cNvSpPr>
            <a:spLocks noGrp="1"/>
          </p:cNvSpPr>
          <p:nvPr>
            <p:ph type="body" sz="quarter" idx="35" hasCustomPrompt="1"/>
          </p:nvPr>
        </p:nvSpPr>
        <p:spPr>
          <a:xfrm>
            <a:off x="4645152"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5" name="Text Placeholder 2"/>
          <p:cNvSpPr>
            <a:spLocks noGrp="1"/>
          </p:cNvSpPr>
          <p:nvPr>
            <p:ph type="body" sz="quarter" idx="33" hasCustomPrompt="1"/>
          </p:nvPr>
        </p:nvSpPr>
        <p:spPr>
          <a:xfrm>
            <a:off x="228599" y="2815591"/>
            <a:ext cx="427024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36" name="Text Placeholder 2"/>
          <p:cNvSpPr>
            <a:spLocks noGrp="1"/>
          </p:cNvSpPr>
          <p:nvPr>
            <p:ph type="body" sz="quarter" idx="34" hasCustomPrompt="1"/>
          </p:nvPr>
        </p:nvSpPr>
        <p:spPr>
          <a:xfrm>
            <a:off x="4645152" y="2815591"/>
            <a:ext cx="4270248" cy="273469"/>
          </a:xfrm>
          <a:prstGeom prst="rect">
            <a:avLst/>
          </a:prstGeom>
          <a:solidFill>
            <a:schemeClr val="accent2">
              <a:lumMod val="40000"/>
              <a:lumOff val="6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2"/>
          <p:cNvSpPr>
            <a:spLocks noGrp="1"/>
          </p:cNvSpPr>
          <p:nvPr>
            <p:ph type="body" sz="quarter" idx="23" hasCustomPrompt="1"/>
          </p:nvPr>
        </p:nvSpPr>
        <p:spPr>
          <a:xfrm>
            <a:off x="228599" y="1200150"/>
            <a:ext cx="427024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2"/>
          <p:cNvSpPr>
            <a:spLocks noGrp="1"/>
          </p:cNvSpPr>
          <p:nvPr>
            <p:ph type="body" sz="quarter" idx="25" hasCustomPrompt="1"/>
          </p:nvPr>
        </p:nvSpPr>
        <p:spPr>
          <a:xfrm>
            <a:off x="4645152" y="1200150"/>
            <a:ext cx="427024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70843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half picture">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Picture Placeholder 3"/>
          <p:cNvSpPr>
            <a:spLocks noGrp="1"/>
          </p:cNvSpPr>
          <p:nvPr>
            <p:ph type="pic" sz="quarter" idx="13"/>
          </p:nvPr>
        </p:nvSpPr>
        <p:spPr>
          <a:xfrm>
            <a:off x="0" y="-1"/>
            <a:ext cx="9144000" cy="2880360"/>
          </a:xfrm>
          <a:prstGeom prst="rect">
            <a:avLst/>
          </a:prstGeom>
          <a:solidFill>
            <a:schemeClr val="accent2"/>
          </a:solidFill>
        </p:spPr>
        <p:txBody>
          <a:bodyPr/>
          <a:lstStyle/>
          <a:p>
            <a:endParaRPr lang="en-US" dirty="0"/>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sp>
        <p:nvSpPr>
          <p:cNvPr id="9" name="TextBox 8"/>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0" name="TextBox 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0799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full picture">
    <p:spTree>
      <p:nvGrpSpPr>
        <p:cNvPr id="1" name=""/>
        <p:cNvGrpSpPr/>
        <p:nvPr/>
      </p:nvGrpSpPr>
      <p:grpSpPr>
        <a:xfrm>
          <a:off x="0" y="0"/>
          <a:ext cx="0" cy="0"/>
          <a:chOff x="0" y="0"/>
          <a:chExt cx="0" cy="0"/>
        </a:xfrm>
      </p:grpSpPr>
      <p:sp>
        <p:nvSpPr>
          <p:cNvPr id="2" name="Rectangle 1"/>
          <p:cNvSpPr/>
          <p:nvPr userDrawn="1"/>
        </p:nvSpPr>
        <p:spPr>
          <a:xfrm>
            <a:off x="0" y="1"/>
            <a:ext cx="91440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Picture Placeholder 3"/>
          <p:cNvSpPr>
            <a:spLocks noGrp="1"/>
          </p:cNvSpPr>
          <p:nvPr>
            <p:ph type="pic" sz="quarter" idx="13"/>
          </p:nvPr>
        </p:nvSpPr>
        <p:spPr>
          <a:xfrm>
            <a:off x="0" y="0"/>
            <a:ext cx="9144000" cy="4800600"/>
          </a:xfrm>
          <a:prstGeom prst="rect">
            <a:avLst/>
          </a:prstGeom>
        </p:spPr>
        <p:txBody>
          <a:bodyPr/>
          <a:lstStyle/>
          <a:p>
            <a:endParaRPr lang="en-US" dirty="0"/>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11" name="Picture 10"/>
          <p:cNvPicPr>
            <a:picLocks noChangeAspect="1"/>
          </p:cNvPicPr>
          <p:nvPr userDrawn="1"/>
        </p:nvPicPr>
        <p:blipFill>
          <a:blip r:embed="rId2"/>
          <a:stretch>
            <a:fillRect/>
          </a:stretch>
        </p:blipFill>
        <p:spPr>
          <a:xfrm>
            <a:off x="7162356" y="271967"/>
            <a:ext cx="1524445" cy="1513466"/>
          </a:xfrm>
          <a:prstGeom prst="rect">
            <a:avLst/>
          </a:prstGeom>
        </p:spPr>
      </p:pic>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6091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554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P 3000">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5" name="Picture 24"/>
          <p:cNvPicPr>
            <a:picLocks noChangeAspect="1"/>
          </p:cNvPicPr>
          <p:nvPr userDrawn="1"/>
        </p:nvPicPr>
        <p:blipFill rotWithShape="1">
          <a:blip r:embed="rId2"/>
          <a:srcRect l="1" r="44516"/>
          <a:stretch/>
        </p:blipFill>
        <p:spPr>
          <a:xfrm>
            <a:off x="6596007" y="1034368"/>
            <a:ext cx="2547993"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8" name="Text Placeholder 11"/>
          <p:cNvSpPr>
            <a:spLocks noGrp="1"/>
          </p:cNvSpPr>
          <p:nvPr>
            <p:ph type="body" sz="quarter" idx="12"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extBox 14"/>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27" name="TextBox 2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9700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thernet / FSP 150">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a:srcRect l="-1" r="43074"/>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Box 20"/>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3" name="TextBox 12"/>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4"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402795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M">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a:srcRect r="42707"/>
          <a:stretch/>
        </p:blipFill>
        <p:spPr>
          <a:xfrm>
            <a:off x="6596006" y="1033837"/>
            <a:ext cx="2553131"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255743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sembl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a:srcRect r="42800"/>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5" name="TextBox 14"/>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6"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8"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6807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chronization and Timin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a:srcRect r="424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344317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ftwar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a:srcRect l="-1" r="439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384608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a:srcRect r="42463"/>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9"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07383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rawing guide">
    <p:spTree>
      <p:nvGrpSpPr>
        <p:cNvPr id="1" name=""/>
        <p:cNvGrpSpPr/>
        <p:nvPr/>
      </p:nvGrpSpPr>
      <p:grpSpPr>
        <a:xfrm>
          <a:off x="0" y="0"/>
          <a:ext cx="0" cy="0"/>
          <a:chOff x="0" y="0"/>
          <a:chExt cx="0" cy="0"/>
        </a:xfrm>
      </p:grpSpPr>
      <p:sp>
        <p:nvSpPr>
          <p:cNvPr id="3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r>
              <a:rPr lang="de-DE" dirty="0"/>
              <a:t> </a:t>
            </a:r>
            <a:r>
              <a:rPr lang="de-DE" dirty="0" err="1"/>
              <a:t>area</a:t>
            </a:r>
            <a:endParaRPr lang="en-US" dirty="0"/>
          </a:p>
        </p:txBody>
      </p:sp>
      <p:cxnSp>
        <p:nvCxnSpPr>
          <p:cNvPr id="3" name="Straight Connector 2"/>
          <p:cNvCxnSpPr/>
          <p:nvPr userDrawn="1"/>
        </p:nvCxnSpPr>
        <p:spPr>
          <a:xfrm>
            <a:off x="2286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154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858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287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001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43243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404947"/>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48006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ight Arrow 24"/>
          <p:cNvSpPr/>
          <p:nvPr userDrawn="1"/>
        </p:nvSpPr>
        <p:spPr>
          <a:xfrm rot="13500000">
            <a:off x="287528" y="1255830"/>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6" name="Right Arrow 25"/>
          <p:cNvSpPr/>
          <p:nvPr userDrawn="1"/>
        </p:nvSpPr>
        <p:spPr>
          <a:xfrm rot="8404561">
            <a:off x="286558" y="445566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7" name="Right Arrow 26"/>
          <p:cNvSpPr/>
          <p:nvPr userDrawn="1"/>
        </p:nvSpPr>
        <p:spPr>
          <a:xfrm rot="2449190">
            <a:off x="8522547" y="4465338"/>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8" name="Right Arrow 27"/>
          <p:cNvSpPr/>
          <p:nvPr userDrawn="1"/>
        </p:nvSpPr>
        <p:spPr>
          <a:xfrm rot="18850346">
            <a:off x="8521847" y="125577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31" name="Title 30"/>
          <p:cNvSpPr>
            <a:spLocks noGrp="1"/>
          </p:cNvSpPr>
          <p:nvPr>
            <p:ph type="title"/>
          </p:nvPr>
        </p:nvSpPr>
        <p:spPr/>
        <p:txBody>
          <a:bodyPr/>
          <a:lstStyle>
            <a:lvl1pPr>
              <a:defRPr sz="2000"/>
            </a:lvl1pPr>
          </a:lstStyle>
          <a:p>
            <a:endParaRPr lang="en-US" dirty="0"/>
          </a:p>
        </p:txBody>
      </p:sp>
      <p:sp>
        <p:nvSpPr>
          <p:cNvPr id="33" name="TextBox 32"/>
          <p:cNvSpPr txBox="1"/>
          <p:nvPr userDrawn="1"/>
        </p:nvSpPr>
        <p:spPr>
          <a:xfrm>
            <a:off x="4370433" y="1200150"/>
            <a:ext cx="4167554" cy="300082"/>
          </a:xfrm>
          <a:prstGeom prst="rect">
            <a:avLst/>
          </a:prstGeom>
          <a:noFill/>
        </p:spPr>
        <p:txBody>
          <a:bodyPr wrap="square" rtlCol="0">
            <a:spAutoFit/>
          </a:bodyPr>
          <a:lstStyle/>
          <a:p>
            <a:pPr lvl="1" algn="r">
              <a:spcBef>
                <a:spcPts val="225"/>
              </a:spcBef>
              <a:spcAft>
                <a:spcPts val="750"/>
              </a:spcAft>
            </a:pPr>
            <a:r>
              <a:rPr lang="en-US" sz="1350" dirty="0">
                <a:solidFill>
                  <a:srgbClr val="FF0000"/>
                </a:solidFill>
              </a:rPr>
              <a:t>The red arrows mark the area you should work in</a:t>
            </a:r>
          </a:p>
        </p:txBody>
      </p:sp>
      <p:sp>
        <p:nvSpPr>
          <p:cNvPr id="6" name="TextBox 5"/>
          <p:cNvSpPr txBox="1"/>
          <p:nvPr userDrawn="1"/>
        </p:nvSpPr>
        <p:spPr>
          <a:xfrm>
            <a:off x="4785851" y="1538972"/>
            <a:ext cx="4041058" cy="2600712"/>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8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Realigning guides</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Guides can easily be bumped and moved accidentally.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slide layout show you how to reset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Turn on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Insert a new slide using. the “Guide layout slide option”</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Do your guides align with the red lines in the new slide?  If yes, your guides are set, if not, proceed then realign each of the lines to line up with the lines shown on this page.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Once guides are reset, delete the guide layout slide</a:t>
            </a:r>
          </a:p>
        </p:txBody>
      </p:sp>
      <p:sp>
        <p:nvSpPr>
          <p:cNvPr id="29" name="TextBox 28"/>
          <p:cNvSpPr txBox="1"/>
          <p:nvPr userDrawn="1"/>
        </p:nvSpPr>
        <p:spPr>
          <a:xfrm>
            <a:off x="528484" y="1200150"/>
            <a:ext cx="4041058" cy="3797899"/>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What are drawing guides?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lines that that appear on all pages in the same spot, but don’t show up when you print or view deck in Show mode.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Think of them as internal margins for the proper alignment and consistent placement of content. Object will snap to them and they are also perfect for cropping an image to.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template has pre-made guides that delineate where your workspace is.  </a:t>
            </a:r>
          </a:p>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How to turn guides on and off</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Windows: ALT + F9 or Right click in blue area off workspace &gt;Grids and guides&gt;Display drawing guides on screen</a:t>
            </a:r>
          </a:p>
          <a:p>
            <a:endParaRPr lang="en-US" sz="1013" dirty="0"/>
          </a:p>
          <a:p>
            <a:endParaRPr lang="en-US" sz="1400" dirty="0"/>
          </a:p>
          <a:p>
            <a:endParaRPr lang="en-US" sz="1400" dirty="0"/>
          </a:p>
        </p:txBody>
      </p:sp>
    </p:spTree>
    <p:extLst>
      <p:ext uri="{BB962C8B-B14F-4D97-AF65-F5344CB8AC3E}">
        <p14:creationId xmlns:p14="http://schemas.microsoft.com/office/powerpoint/2010/main" val="685861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2570148"/>
            <a:ext cx="9144000" cy="25733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TextBox 32"/>
          <p:cNvSpPr txBox="1"/>
          <p:nvPr userDrawn="1"/>
        </p:nvSpPr>
        <p:spPr>
          <a:xfrm>
            <a:off x="228600" y="2090975"/>
            <a:ext cx="7426235" cy="430887"/>
          </a:xfrm>
          <a:prstGeom prst="rect">
            <a:avLst/>
          </a:prstGeom>
          <a:noFill/>
        </p:spPr>
        <p:txBody>
          <a:bodyPr wrap="square" lIns="0" tIns="0" rIns="0" bIns="0"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Thank you</a:t>
            </a:r>
          </a:p>
        </p:txBody>
      </p:sp>
      <p:sp>
        <p:nvSpPr>
          <p:cNvPr id="17" name="Text Box 4"/>
          <p:cNvSpPr txBox="1">
            <a:spLocks noChangeArrowheads="1"/>
          </p:cNvSpPr>
          <p:nvPr userDrawn="1"/>
        </p:nvSpPr>
        <p:spPr bwMode="auto">
          <a:xfrm>
            <a:off x="228600" y="4226173"/>
            <a:ext cx="6172200" cy="6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525" b="1" dirty="0">
                <a:solidFill>
                  <a:schemeClr val="bg1"/>
                </a:solidFill>
              </a:rPr>
              <a:t>IMPORTANT NOTICE</a:t>
            </a:r>
            <a:endParaRPr lang="en-US" sz="525" i="1" dirty="0">
              <a:solidFill>
                <a:schemeClr val="bg1"/>
              </a:solidFill>
            </a:endParaRPr>
          </a:p>
          <a:p>
            <a:pPr algn="l" eaLnBrk="1" hangingPunct="1">
              <a:lnSpc>
                <a:spcPct val="30000"/>
              </a:lnSpc>
              <a:spcBef>
                <a:spcPct val="0"/>
              </a:spcBef>
            </a:pPr>
            <a:endParaRPr lang="en-US" sz="525" dirty="0">
              <a:solidFill>
                <a:schemeClr val="bg1"/>
              </a:solidFill>
            </a:endParaRPr>
          </a:p>
          <a:p>
            <a:pPr algn="l" eaLnBrk="1" hangingPunct="1"/>
            <a:r>
              <a:rPr lang="en-US" sz="525" dirty="0">
                <a:solidFill>
                  <a:schemeClr val="bg1"/>
                </a:solidFill>
              </a:rPr>
              <a:t>The content of this presentation is strictly confidential. ADVA Optical Networking is the exclusive owner or licensee of the content, material, and information in this presentation. Any reproduction, publication or reprint, in whole or in part, is strictly prohibited. </a:t>
            </a:r>
          </a:p>
          <a:p>
            <a:pPr algn="l" eaLnBrk="1" hangingPunct="1">
              <a:spcBef>
                <a:spcPct val="100000"/>
              </a:spcBef>
            </a:pPr>
            <a:r>
              <a:rPr lang="en-US" sz="525" dirty="0">
                <a:solidFill>
                  <a:schemeClr val="bg1"/>
                </a:solidFill>
              </a:rPr>
              <a:t>The information in this presentation may not be accurate, complete or up to date, and is provided without warranties or representations of any kind, either express or implied. ADVA Optical Networking shall not be responsible for and disclaims any liability for any loss or damages, including without limitation, direct, indirect, incidental, consequential and special damages, alleged to have been caused by or in connection with using and/or relying on the information contained in this presentation.</a:t>
            </a:r>
          </a:p>
          <a:p>
            <a:pPr algn="l" eaLnBrk="1" hangingPunct="1">
              <a:spcBef>
                <a:spcPct val="100000"/>
              </a:spcBef>
            </a:pPr>
            <a:r>
              <a:rPr lang="en-US" sz="525" dirty="0">
                <a:solidFill>
                  <a:schemeClr val="bg1"/>
                </a:solidFill>
              </a:rPr>
              <a:t>Copyright © for the entire content of this presentation: ADVA Optical Networking.</a:t>
            </a:r>
          </a:p>
        </p:txBody>
      </p:sp>
      <p:sp>
        <p:nvSpPr>
          <p:cNvPr id="7" name="AutoShape 3"/>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32" name="Text Placeholder 8"/>
          <p:cNvSpPr>
            <a:spLocks noGrp="1"/>
          </p:cNvSpPr>
          <p:nvPr userDrawn="1">
            <p:ph type="body" sz="quarter" idx="12" hasCustomPrompt="1"/>
          </p:nvPr>
        </p:nvSpPr>
        <p:spPr>
          <a:xfrm>
            <a:off x="228600" y="2768147"/>
            <a:ext cx="7408069" cy="542925"/>
          </a:xfrm>
          <a:prstGeom prst="rect">
            <a:avLst/>
          </a:prstGeom>
        </p:spPr>
        <p:txBody>
          <a:bodyPr lIns="0" tIns="0" rIns="0" bIns="0" anchor="ctr">
            <a:normAutofit/>
          </a:bodyPr>
          <a:lstStyle>
            <a:lvl1pPr>
              <a:defRPr sz="1800">
                <a:solidFill>
                  <a:schemeClr val="bg1"/>
                </a:solidFill>
                <a:latin typeface="+mj-lt"/>
                <a:cs typeface="Segoe UI Semibold" panose="020B0702040204020203" pitchFamily="34" charset="0"/>
              </a:defRPr>
            </a:lvl1pPr>
          </a:lstStyle>
          <a:p>
            <a:pPr lvl="0"/>
            <a:r>
              <a:rPr lang="en-US" dirty="0">
                <a:ea typeface="Verdana" pitchFamily="34" charset="0"/>
              </a:rPr>
              <a:t>Your email@advaoptical.com </a:t>
            </a:r>
            <a:endParaRPr lang="en-US" dirty="0"/>
          </a:p>
        </p:txBody>
      </p:sp>
      <p:sp>
        <p:nvSpPr>
          <p:cNvPr id="39" name="AutoShape 10"/>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pic>
        <p:nvPicPr>
          <p:cNvPr id="31" name="Picture 30"/>
          <p:cNvPicPr>
            <a:picLocks noChangeAspect="1"/>
          </p:cNvPicPr>
          <p:nvPr userDrawn="1"/>
        </p:nvPicPr>
        <p:blipFill rotWithShape="1">
          <a:blip r:embed="rId2"/>
          <a:srcRect t="33053" r="33498"/>
          <a:stretch/>
        </p:blipFill>
        <p:spPr>
          <a:xfrm>
            <a:off x="6570323" y="2558265"/>
            <a:ext cx="2573677" cy="2590372"/>
          </a:xfrm>
          <a:prstGeom prst="rect">
            <a:avLst/>
          </a:prstGeom>
        </p:spPr>
      </p:pic>
      <p:grpSp>
        <p:nvGrpSpPr>
          <p:cNvPr id="21" name="Group 20"/>
          <p:cNvGrpSpPr/>
          <p:nvPr userDrawn="1"/>
        </p:nvGrpSpPr>
        <p:grpSpPr>
          <a:xfrm>
            <a:off x="228600" y="3868014"/>
            <a:ext cx="1930651" cy="218879"/>
            <a:chOff x="228600" y="3768119"/>
            <a:chExt cx="2811792" cy="318775"/>
          </a:xfrm>
        </p:grpSpPr>
        <p:pic>
          <p:nvPicPr>
            <p:cNvPr id="9" name="Picture 8">
              <a:hlinkClick r:id="rId3"/>
            </p:cNvPr>
            <p:cNvPicPr>
              <a:picLocks noChangeAspect="1"/>
            </p:cNvPicPr>
            <p:nvPr userDrawn="1"/>
          </p:nvPicPr>
          <p:blipFill>
            <a:blip r:embed="rId4"/>
            <a:stretch>
              <a:fillRect/>
            </a:stretch>
          </p:blipFill>
          <p:spPr>
            <a:xfrm>
              <a:off x="228600" y="3768119"/>
              <a:ext cx="326616" cy="318775"/>
            </a:xfrm>
            <a:prstGeom prst="rect">
              <a:avLst/>
            </a:prstGeom>
          </p:spPr>
        </p:pic>
        <p:pic>
          <p:nvPicPr>
            <p:cNvPr id="10" name="Picture 9">
              <a:hlinkClick r:id="rId5"/>
            </p:cNvPr>
            <p:cNvPicPr>
              <a:picLocks noChangeAspect="1"/>
            </p:cNvPicPr>
            <p:nvPr userDrawn="1"/>
          </p:nvPicPr>
          <p:blipFill>
            <a:blip r:embed="rId6"/>
            <a:stretch>
              <a:fillRect/>
            </a:stretch>
          </p:blipFill>
          <p:spPr>
            <a:xfrm>
              <a:off x="644092" y="3768119"/>
              <a:ext cx="326616" cy="318775"/>
            </a:xfrm>
            <a:prstGeom prst="rect">
              <a:avLst/>
            </a:prstGeom>
          </p:spPr>
        </p:pic>
        <p:pic>
          <p:nvPicPr>
            <p:cNvPr id="11" name="Picture 10"/>
            <p:cNvPicPr>
              <a:picLocks noChangeAspect="1"/>
            </p:cNvPicPr>
            <p:nvPr userDrawn="1"/>
          </p:nvPicPr>
          <p:blipFill>
            <a:blip r:embed="rId7"/>
            <a:stretch>
              <a:fillRect/>
            </a:stretch>
          </p:blipFill>
          <p:spPr>
            <a:xfrm>
              <a:off x="1059584" y="3768119"/>
              <a:ext cx="326616" cy="318775"/>
            </a:xfrm>
            <a:prstGeom prst="rect">
              <a:avLst/>
            </a:prstGeom>
          </p:spPr>
        </p:pic>
        <p:pic>
          <p:nvPicPr>
            <p:cNvPr id="12" name="Picture 11">
              <a:hlinkClick r:id="rId8"/>
            </p:cNvPr>
            <p:cNvPicPr>
              <a:picLocks noChangeAspect="1"/>
            </p:cNvPicPr>
            <p:nvPr userDrawn="1"/>
          </p:nvPicPr>
          <p:blipFill>
            <a:blip r:embed="rId9"/>
            <a:stretch>
              <a:fillRect/>
            </a:stretch>
          </p:blipFill>
          <p:spPr>
            <a:xfrm>
              <a:off x="1475076" y="3768119"/>
              <a:ext cx="318839" cy="318775"/>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82791" y="3768119"/>
              <a:ext cx="326616" cy="318775"/>
            </a:xfrm>
            <a:prstGeom prst="rect">
              <a:avLst/>
            </a:prstGeom>
          </p:spPr>
        </p:pic>
        <p:pic>
          <p:nvPicPr>
            <p:cNvPr id="15" name="Picture 14">
              <a:hlinkClick r:id="rId12"/>
            </p:cNvPr>
            <p:cNvPicPr>
              <a:picLocks noChangeAspect="1"/>
            </p:cNvPicPr>
            <p:nvPr userDrawn="1"/>
          </p:nvPicPr>
          <p:blipFill>
            <a:blip r:embed="rId13"/>
            <a:stretch>
              <a:fillRect/>
            </a:stretch>
          </p:blipFill>
          <p:spPr>
            <a:xfrm>
              <a:off x="2298283" y="3768119"/>
              <a:ext cx="326616" cy="318775"/>
            </a:xfrm>
            <a:prstGeom prst="rect">
              <a:avLst/>
            </a:prstGeom>
          </p:spPr>
        </p:pic>
        <p:pic>
          <p:nvPicPr>
            <p:cNvPr id="16" name="Picture 15">
              <a:hlinkClick r:id="rId14"/>
            </p:cNvPr>
            <p:cNvPicPr>
              <a:picLocks noChangeAspect="1"/>
            </p:cNvPicPr>
            <p:nvPr userDrawn="1"/>
          </p:nvPicPr>
          <p:blipFill>
            <a:blip r:embed="rId15"/>
            <a:stretch>
              <a:fillRect/>
            </a:stretch>
          </p:blipFill>
          <p:spPr>
            <a:xfrm>
              <a:off x="2713776" y="3768119"/>
              <a:ext cx="326616" cy="318775"/>
            </a:xfrm>
            <a:prstGeom prst="rect">
              <a:avLst/>
            </a:prstGeom>
          </p:spPr>
        </p:pic>
      </p:grp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3308755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98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2275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back pictur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3"/>
          </p:nvPr>
        </p:nvSpPr>
        <p:spPr>
          <a:xfrm>
            <a:off x="0" y="0"/>
            <a:ext cx="9144000" cy="4800600"/>
          </a:xfrm>
          <a:solidFill>
            <a:schemeClr val="bg1"/>
          </a:solidFill>
        </p:spPr>
        <p:txBody>
          <a:bodyPr/>
          <a:lstStyle/>
          <a:p>
            <a:endParaRPr lang="en-US" dirty="0"/>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7" name="TextBox 1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8824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974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unchlin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51139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and punchline">
    <p:spTree>
      <p:nvGrpSpPr>
        <p:cNvPr id="1" name=""/>
        <p:cNvGrpSpPr/>
        <p:nvPr/>
      </p:nvGrpSpPr>
      <p:grpSpPr>
        <a:xfrm>
          <a:off x="0" y="0"/>
          <a:ext cx="0" cy="0"/>
          <a:chOff x="0" y="0"/>
          <a:chExt cx="0" cy="0"/>
        </a:xfrm>
      </p:grpSpPr>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80944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unchlin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180249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5" name="Text Placeholder 2"/>
          <p:cNvSpPr>
            <a:spLocks noGrp="1"/>
          </p:cNvSpPr>
          <p:nvPr>
            <p:ph idx="1" hasCustomPrompt="1"/>
          </p:nvPr>
        </p:nvSpPr>
        <p:spPr>
          <a:xfrm>
            <a:off x="228600"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idx="14"/>
          </p:nvPr>
        </p:nvSpPr>
        <p:spPr>
          <a:xfrm>
            <a:off x="4645152"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7"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474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1"/>
          <a:srcRect r="32592"/>
          <a:stretch/>
        </p:blipFill>
        <p:spPr>
          <a:xfrm>
            <a:off x="6592156" y="1028700"/>
            <a:ext cx="2546707" cy="4110228"/>
          </a:xfrm>
          <a:prstGeom prst="rect">
            <a:avLst/>
          </a:prstGeom>
        </p:spPr>
      </p:pic>
      <p:sp>
        <p:nvSpPr>
          <p:cNvPr id="7" name="Title Placeholder 1"/>
          <p:cNvSpPr>
            <a:spLocks noGrp="1"/>
          </p:cNvSpPr>
          <p:nvPr>
            <p:ph type="title"/>
          </p:nvPr>
        </p:nvSpPr>
        <p:spPr>
          <a:xfrm>
            <a:off x="228600" y="1"/>
            <a:ext cx="8686800" cy="685799"/>
          </a:xfrm>
          <a:prstGeom prst="rect">
            <a:avLst/>
          </a:prstGeom>
        </p:spPr>
        <p:txBody>
          <a:bodyPr vert="horz" lIns="91440" tIns="0" rIns="0" bIns="0" rtlCol="0" anchor="b">
            <a:normAutofit/>
          </a:bodyPr>
          <a:lstStyle/>
          <a:p>
            <a:r>
              <a:rPr lang="en-US" dirty="0"/>
              <a:t>Click to edit Master title style</a:t>
            </a: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2018 ADVA Optical Networking</a:t>
            </a:r>
          </a:p>
        </p:txBody>
      </p:sp>
      <p:sp>
        <p:nvSpPr>
          <p:cNvPr id="13" name="TextBox 12"/>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9" name="TextBox 8"/>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rPr>
              <a:t>‹#›</a:t>
            </a:fld>
            <a:endParaRPr lang="en-US" sz="700" dirty="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3" name="Text Placeholder 2"/>
          <p:cNvSpPr>
            <a:spLocks noGrp="1"/>
          </p:cNvSpPr>
          <p:nvPr>
            <p:ph type="body" idx="1"/>
          </p:nvPr>
        </p:nvSpPr>
        <p:spPr>
          <a:xfrm>
            <a:off x="228600" y="1200150"/>
            <a:ext cx="8686800" cy="3600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026424890"/>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703" r:id="rId3"/>
    <p:sldLayoutId id="2147483695" r:id="rId4"/>
    <p:sldLayoutId id="2147483698" r:id="rId5"/>
    <p:sldLayoutId id="2147483693" r:id="rId6"/>
    <p:sldLayoutId id="2147483704" r:id="rId7"/>
    <p:sldLayoutId id="2147483702" r:id="rId8"/>
    <p:sldLayoutId id="2147483667" r:id="rId9"/>
    <p:sldLayoutId id="2147483697" r:id="rId10"/>
    <p:sldLayoutId id="2147483682" r:id="rId11"/>
    <p:sldLayoutId id="2147483666" r:id="rId12"/>
    <p:sldLayoutId id="2147483673" r:id="rId13"/>
    <p:sldLayoutId id="2147483674" r:id="rId14"/>
    <p:sldLayoutId id="2147483676" r:id="rId15"/>
    <p:sldLayoutId id="2147483677" r:id="rId16"/>
    <p:sldLayoutId id="2147483680" r:id="rId17"/>
    <p:sldLayoutId id="2147483688" r:id="rId18"/>
    <p:sldLayoutId id="2147483692" r:id="rId19"/>
    <p:sldLayoutId id="2147483685" r:id="rId20"/>
    <p:sldLayoutId id="2147483686" r:id="rId21"/>
    <p:sldLayoutId id="2147483687" r:id="rId22"/>
    <p:sldLayoutId id="2147483700" r:id="rId23"/>
    <p:sldLayoutId id="2147483689" r:id="rId24"/>
    <p:sldLayoutId id="2147483701" r:id="rId25"/>
    <p:sldLayoutId id="2147483691" r:id="rId26"/>
    <p:sldLayoutId id="2147483663" r:id="rId27"/>
    <p:sldLayoutId id="2147483694" r:id="rId28"/>
    <p:sldLayoutId id="2147483711" r:id="rId29"/>
  </p:sldLayoutIdLst>
  <p:txStyles>
    <p:titleStyle>
      <a:lvl1pPr algn="l" defTabSz="685800" rtl="0" eaLnBrk="1" latinLnBrk="0" hangingPunct="1">
        <a:lnSpc>
          <a:spcPct val="90000"/>
        </a:lnSpc>
        <a:spcBef>
          <a:spcPct val="0"/>
        </a:spcBef>
        <a:buNone/>
        <a:defRPr sz="2800" b="0" kern="1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p:titleStyle>
    <p:bodyStyle>
      <a:lvl1pPr marL="0" indent="0" algn="l" defTabSz="685800" rtl="0" eaLnBrk="1" latinLnBrk="0" hangingPunct="1">
        <a:lnSpc>
          <a:spcPct val="100000"/>
        </a:lnSpc>
        <a:spcBef>
          <a:spcPts val="750"/>
        </a:spcBef>
        <a:spcAft>
          <a:spcPts val="3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3" orient="horz" pos="648" userDrawn="1">
          <p15:clr>
            <a:srgbClr val="F26B43"/>
          </p15:clr>
        </p15:guide>
        <p15:guide id="4" orient="horz" pos="756" userDrawn="1">
          <p15:clr>
            <a:srgbClr val="F26B43"/>
          </p15:clr>
        </p15:guide>
        <p15:guide id="5" orient="horz" pos="3024" userDrawn="1">
          <p15:clr>
            <a:srgbClr val="F26B43"/>
          </p15:clr>
        </p15:guide>
        <p15:guide id="6" pos="144" userDrawn="1">
          <p15:clr>
            <a:srgbClr val="F26B43"/>
          </p15:clr>
        </p15:guide>
        <p15:guide id="7" pos="5616" userDrawn="1">
          <p15:clr>
            <a:srgbClr val="F26B43"/>
          </p15:clr>
        </p15:guide>
        <p15:guide id="9" orient="horz" pos="2724" userDrawn="1">
          <p15:clr>
            <a:srgbClr val="F26B43"/>
          </p15:clr>
        </p15:guide>
        <p15:guide id="10" orient="horz" pos="2772" userDrawn="1">
          <p15:clr>
            <a:srgbClr val="F26B43"/>
          </p15:clr>
        </p15:guide>
        <p15:guide id="11"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9579" y="2476794"/>
            <a:ext cx="7412441" cy="515034"/>
          </a:xfrm>
        </p:spPr>
        <p:txBody>
          <a:bodyPr>
            <a:normAutofit/>
          </a:bodyPr>
          <a:lstStyle/>
          <a:p>
            <a:r>
              <a:rPr lang="en-US" dirty="0"/>
              <a:t>The “good” the “bad” and the “ugly”</a:t>
            </a:r>
          </a:p>
        </p:txBody>
      </p:sp>
      <p:sp>
        <p:nvSpPr>
          <p:cNvPr id="2" name="Rectangle 1">
            <a:extLst>
              <a:ext uri="{FF2B5EF4-FFF2-40B4-BE49-F238E27FC236}">
                <a16:creationId xmlns:a16="http://schemas.microsoft.com/office/drawing/2014/main" id="{64554853-B16E-4918-8BB3-17CC95047C82}"/>
              </a:ext>
            </a:extLst>
          </p:cNvPr>
          <p:cNvSpPr/>
          <p:nvPr/>
        </p:nvSpPr>
        <p:spPr>
          <a:xfrm>
            <a:off x="235039" y="3369183"/>
            <a:ext cx="8530891" cy="584775"/>
          </a:xfrm>
          <a:prstGeom prst="rect">
            <a:avLst/>
          </a:prstGeom>
        </p:spPr>
        <p:txBody>
          <a:bodyPr wrap="square">
            <a:spAutoFit/>
          </a:bodyPr>
          <a:lstStyle/>
          <a:p>
            <a:r>
              <a:rPr lang="en-US" sz="1600" dirty="0"/>
              <a:t>Phase Holdover Performance of Super High Performance Quartz Oscillators Versus Rubidium Atomic Clocks </a:t>
            </a:r>
            <a:endParaRPr lang="en-IL" sz="1600" dirty="0"/>
          </a:p>
        </p:txBody>
      </p:sp>
      <p:sp>
        <p:nvSpPr>
          <p:cNvPr id="7" name="Text Placeholder 6">
            <a:extLst>
              <a:ext uri="{FF2B5EF4-FFF2-40B4-BE49-F238E27FC236}">
                <a16:creationId xmlns:a16="http://schemas.microsoft.com/office/drawing/2014/main" id="{97D13190-F5F4-4C8B-BC8D-58B961C773AD}"/>
              </a:ext>
            </a:extLst>
          </p:cNvPr>
          <p:cNvSpPr>
            <a:spLocks noGrp="1"/>
          </p:cNvSpPr>
          <p:nvPr>
            <p:ph type="body" sz="quarter" idx="10"/>
          </p:nvPr>
        </p:nvSpPr>
        <p:spPr/>
        <p:txBody>
          <a:bodyPr>
            <a:normAutofit fontScale="92500" lnSpcReduction="20000"/>
          </a:bodyPr>
          <a:lstStyle/>
          <a:p>
            <a:r>
              <a:rPr lang="en-GB" dirty="0"/>
              <a:t>Nir Laufer , Senior </a:t>
            </a:r>
            <a:r>
              <a:rPr lang="en-US" dirty="0"/>
              <a:t>Director PLM , </a:t>
            </a:r>
            <a:r>
              <a:rPr lang="en-US" dirty="0" err="1"/>
              <a:t>Oscilloquartz</a:t>
            </a:r>
            <a:r>
              <a:rPr lang="en-US" dirty="0"/>
              <a:t> </a:t>
            </a:r>
            <a:endParaRPr lang="en-GB" dirty="0"/>
          </a:p>
          <a:p>
            <a:endParaRPr lang="en-IL" dirty="0"/>
          </a:p>
        </p:txBody>
      </p:sp>
      <p:sp>
        <p:nvSpPr>
          <p:cNvPr id="9" name="Text Placeholder 8">
            <a:extLst>
              <a:ext uri="{FF2B5EF4-FFF2-40B4-BE49-F238E27FC236}">
                <a16:creationId xmlns:a16="http://schemas.microsoft.com/office/drawing/2014/main" id="{B392B79C-3423-46C6-ABFF-2674C14D9276}"/>
              </a:ext>
            </a:extLst>
          </p:cNvPr>
          <p:cNvSpPr>
            <a:spLocks noGrp="1"/>
          </p:cNvSpPr>
          <p:nvPr>
            <p:ph type="body" sz="quarter" idx="11"/>
          </p:nvPr>
        </p:nvSpPr>
        <p:spPr/>
        <p:txBody>
          <a:bodyPr/>
          <a:lstStyle/>
          <a:p>
            <a:r>
              <a:rPr lang="en-US" dirty="0"/>
              <a:t>ITSF Nov 2018</a:t>
            </a:r>
            <a:endParaRPr lang="en-IL" dirty="0"/>
          </a:p>
        </p:txBody>
      </p:sp>
      <p:pic>
        <p:nvPicPr>
          <p:cNvPr id="1026" name="Picture 2" descr="Image result for The good the bad and the">
            <a:extLst>
              <a:ext uri="{FF2B5EF4-FFF2-40B4-BE49-F238E27FC236}">
                <a16:creationId xmlns:a16="http://schemas.microsoft.com/office/drawing/2014/main" id="{35B535AD-7F4A-44BD-A83D-6705AEC62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602" y="216664"/>
            <a:ext cx="1831291" cy="218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333"/>
            <a:ext cx="8686800" cy="685799"/>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500" dirty="0"/>
              <a:t>Oscillator Types – Aging and Temperature Stability  </a:t>
            </a:r>
          </a:p>
        </p:txBody>
      </p:sp>
      <p:sp>
        <p:nvSpPr>
          <p:cNvPr id="110" name="Content Placeholder 2"/>
          <p:cNvSpPr>
            <a:spLocks noGrp="1"/>
          </p:cNvSpPr>
          <p:nvPr>
            <p:ph idx="1"/>
          </p:nvPr>
        </p:nvSpPr>
        <p:spPr>
          <a:xfrm>
            <a:off x="511200" y="1054006"/>
            <a:ext cx="8121600" cy="4089493"/>
          </a:xfrm>
        </p:spPr>
        <p:txBody>
          <a:bodyPr>
            <a:normAutofit/>
          </a:bodyPr>
          <a:lstStyle/>
          <a:p>
            <a:pPr marL="0"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0"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a:p>
            <a:pPr marL="342900" lvl="1"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endParaRPr lang="en-US" sz="1400" b="1" dirty="0"/>
          </a:p>
        </p:txBody>
      </p:sp>
      <p:grpSp>
        <p:nvGrpSpPr>
          <p:cNvPr id="3" name="Group 2"/>
          <p:cNvGrpSpPr/>
          <p:nvPr/>
        </p:nvGrpSpPr>
        <p:grpSpPr>
          <a:xfrm>
            <a:off x="11052" y="644472"/>
            <a:ext cx="8744379" cy="4041886"/>
            <a:chOff x="-45217" y="788141"/>
            <a:chExt cx="9393461" cy="5780575"/>
          </a:xfrm>
        </p:grpSpPr>
        <p:cxnSp>
          <p:nvCxnSpPr>
            <p:cNvPr id="6" name="Connecteur droit avec flèche 41"/>
            <p:cNvCxnSpPr/>
            <p:nvPr/>
          </p:nvCxnSpPr>
          <p:spPr>
            <a:xfrm flipV="1">
              <a:off x="899592" y="1340768"/>
              <a:ext cx="0" cy="496855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42"/>
            <p:cNvCxnSpPr/>
            <p:nvPr/>
          </p:nvCxnSpPr>
          <p:spPr>
            <a:xfrm flipV="1">
              <a:off x="899592" y="6321602"/>
              <a:ext cx="7488832" cy="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ZoneTexte 43"/>
            <p:cNvSpPr txBox="1"/>
            <p:nvPr/>
          </p:nvSpPr>
          <p:spPr>
            <a:xfrm>
              <a:off x="-45217" y="788141"/>
              <a:ext cx="2690429" cy="660258"/>
            </a:xfrm>
            <a:prstGeom prst="rect">
              <a:avLst/>
            </a:prstGeom>
            <a:noFill/>
          </p:spPr>
          <p:txBody>
            <a:bodyPr wrap="square" rtlCol="0">
              <a:spAutoFit/>
            </a:bodyPr>
            <a:lstStyle/>
            <a:p>
              <a:pPr algn="ctr"/>
              <a:r>
                <a:rPr lang="en-US" sz="1200" dirty="0">
                  <a:solidFill>
                    <a:schemeClr val="bg2">
                      <a:lumMod val="75000"/>
                    </a:schemeClr>
                  </a:solidFill>
                </a:rPr>
                <a:t>Temperature Stability </a:t>
              </a:r>
            </a:p>
            <a:p>
              <a:pPr algn="ctr"/>
              <a:r>
                <a:rPr lang="en-US" sz="1200" dirty="0">
                  <a:solidFill>
                    <a:schemeClr val="bg2">
                      <a:lumMod val="75000"/>
                    </a:schemeClr>
                  </a:solidFill>
                </a:rPr>
                <a:t>over temp. range </a:t>
              </a:r>
            </a:p>
          </p:txBody>
        </p:sp>
        <p:sp>
          <p:nvSpPr>
            <p:cNvPr id="9" name="ZoneTexte 44"/>
            <p:cNvSpPr txBox="1"/>
            <p:nvPr/>
          </p:nvSpPr>
          <p:spPr>
            <a:xfrm>
              <a:off x="8264047" y="6172561"/>
              <a:ext cx="1084197" cy="396155"/>
            </a:xfrm>
            <a:prstGeom prst="rect">
              <a:avLst/>
            </a:prstGeom>
            <a:noFill/>
          </p:spPr>
          <p:txBody>
            <a:bodyPr wrap="square" rtlCol="0">
              <a:spAutoFit/>
            </a:bodyPr>
            <a:lstStyle/>
            <a:p>
              <a:pPr algn="ctr"/>
              <a:r>
                <a:rPr lang="en-US" sz="1200" dirty="0">
                  <a:solidFill>
                    <a:schemeClr val="bg2">
                      <a:lumMod val="75000"/>
                    </a:schemeClr>
                  </a:solidFill>
                </a:rPr>
                <a:t>Aging/Day </a:t>
              </a:r>
            </a:p>
          </p:txBody>
        </p:sp>
        <p:sp>
          <p:nvSpPr>
            <p:cNvPr id="12" name="ZoneTexte 47"/>
            <p:cNvSpPr txBox="1"/>
            <p:nvPr/>
          </p:nvSpPr>
          <p:spPr>
            <a:xfrm>
              <a:off x="-39708" y="1617137"/>
              <a:ext cx="874597" cy="363143"/>
            </a:xfrm>
            <a:prstGeom prst="rect">
              <a:avLst/>
            </a:prstGeom>
            <a:noFill/>
          </p:spPr>
          <p:txBody>
            <a:bodyPr wrap="square" rtlCol="0">
              <a:spAutoFit/>
            </a:bodyPr>
            <a:lstStyle/>
            <a:p>
              <a:pPr algn="ctr"/>
              <a:r>
                <a:rPr lang="en-US" sz="1050" dirty="0"/>
                <a:t>≤10ppb</a:t>
              </a:r>
            </a:p>
          </p:txBody>
        </p:sp>
        <p:sp>
          <p:nvSpPr>
            <p:cNvPr id="13" name="ZoneTexte 48"/>
            <p:cNvSpPr txBox="1"/>
            <p:nvPr/>
          </p:nvSpPr>
          <p:spPr>
            <a:xfrm>
              <a:off x="4920" y="2297884"/>
              <a:ext cx="723702" cy="363143"/>
            </a:xfrm>
            <a:prstGeom prst="rect">
              <a:avLst/>
            </a:prstGeom>
            <a:noFill/>
          </p:spPr>
          <p:txBody>
            <a:bodyPr wrap="square" rtlCol="0">
              <a:spAutoFit/>
            </a:bodyPr>
            <a:lstStyle/>
            <a:p>
              <a:pPr algn="ctr"/>
              <a:r>
                <a:rPr lang="en-US" sz="1050" dirty="0"/>
                <a:t>≤1ppb</a:t>
              </a:r>
            </a:p>
          </p:txBody>
        </p:sp>
        <p:sp>
          <p:nvSpPr>
            <p:cNvPr id="14" name="ZoneTexte 49"/>
            <p:cNvSpPr txBox="1"/>
            <p:nvPr/>
          </p:nvSpPr>
          <p:spPr>
            <a:xfrm>
              <a:off x="-45217" y="2791115"/>
              <a:ext cx="827625" cy="627246"/>
            </a:xfrm>
            <a:prstGeom prst="rect">
              <a:avLst/>
            </a:prstGeom>
            <a:noFill/>
          </p:spPr>
          <p:txBody>
            <a:bodyPr wrap="square" rtlCol="0">
              <a:spAutoFit/>
            </a:bodyPr>
            <a:lstStyle/>
            <a:p>
              <a:pPr algn="ctr"/>
              <a:endParaRPr lang="en-US" sz="1200" b="1" dirty="0">
                <a:solidFill>
                  <a:schemeClr val="bg1">
                    <a:lumMod val="50000"/>
                  </a:schemeClr>
                </a:solidFill>
              </a:endParaRPr>
            </a:p>
            <a:p>
              <a:pPr algn="ctr"/>
              <a:r>
                <a:rPr lang="en-US" sz="1050" dirty="0"/>
                <a:t>≤0.1ppb</a:t>
              </a:r>
            </a:p>
          </p:txBody>
        </p:sp>
        <p:cxnSp>
          <p:nvCxnSpPr>
            <p:cNvPr id="22" name="Connecteur droit 57"/>
            <p:cNvCxnSpPr/>
            <p:nvPr/>
          </p:nvCxnSpPr>
          <p:spPr>
            <a:xfrm>
              <a:off x="899592" y="5859196"/>
              <a:ext cx="7488832" cy="0"/>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58"/>
            <p:cNvCxnSpPr/>
            <p:nvPr/>
          </p:nvCxnSpPr>
          <p:spPr>
            <a:xfrm flipH="1" flipV="1">
              <a:off x="1290875" y="1427584"/>
              <a:ext cx="1" cy="4910028"/>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60"/>
            <p:cNvCxnSpPr/>
            <p:nvPr/>
          </p:nvCxnSpPr>
          <p:spPr>
            <a:xfrm>
              <a:off x="899592" y="5157192"/>
              <a:ext cx="7488832" cy="0"/>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61"/>
            <p:cNvCxnSpPr/>
            <p:nvPr/>
          </p:nvCxnSpPr>
          <p:spPr>
            <a:xfrm>
              <a:off x="899592" y="4221088"/>
              <a:ext cx="7488832" cy="8000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62"/>
            <p:cNvCxnSpPr/>
            <p:nvPr/>
          </p:nvCxnSpPr>
          <p:spPr>
            <a:xfrm flipV="1">
              <a:off x="2505163" y="1415187"/>
              <a:ext cx="0" cy="491002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65"/>
            <p:cNvCxnSpPr/>
            <p:nvPr/>
          </p:nvCxnSpPr>
          <p:spPr>
            <a:xfrm flipV="1">
              <a:off x="3854830" y="1427583"/>
              <a:ext cx="0" cy="491002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68"/>
            <p:cNvCxnSpPr/>
            <p:nvPr/>
          </p:nvCxnSpPr>
          <p:spPr>
            <a:xfrm flipV="1">
              <a:off x="5168807" y="1424610"/>
              <a:ext cx="0" cy="491002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69"/>
            <p:cNvCxnSpPr/>
            <p:nvPr/>
          </p:nvCxnSpPr>
          <p:spPr>
            <a:xfrm>
              <a:off x="974952" y="3237635"/>
              <a:ext cx="7488832" cy="8000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72"/>
            <p:cNvCxnSpPr/>
            <p:nvPr/>
          </p:nvCxnSpPr>
          <p:spPr>
            <a:xfrm>
              <a:off x="899592" y="2560172"/>
              <a:ext cx="7488832" cy="8000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73"/>
            <p:cNvCxnSpPr/>
            <p:nvPr/>
          </p:nvCxnSpPr>
          <p:spPr>
            <a:xfrm flipV="1">
              <a:off x="6444208" y="1411576"/>
              <a:ext cx="0" cy="491002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75"/>
            <p:cNvCxnSpPr/>
            <p:nvPr/>
          </p:nvCxnSpPr>
          <p:spPr>
            <a:xfrm flipV="1">
              <a:off x="7740352" y="1387751"/>
              <a:ext cx="0" cy="491002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77"/>
            <p:cNvCxnSpPr/>
            <p:nvPr/>
          </p:nvCxnSpPr>
          <p:spPr>
            <a:xfrm>
              <a:off x="899592" y="1699710"/>
              <a:ext cx="7488832" cy="80007"/>
            </a:xfrm>
            <a:prstGeom prst="line">
              <a:avLst/>
            </a:prstGeom>
            <a:ln w="6350">
              <a:solidFill>
                <a:srgbClr val="008000"/>
              </a:solidFill>
              <a:prstDash val="dash"/>
            </a:ln>
          </p:spPr>
          <p:style>
            <a:lnRef idx="1">
              <a:schemeClr val="accent1"/>
            </a:lnRef>
            <a:fillRef idx="0">
              <a:schemeClr val="accent1"/>
            </a:fillRef>
            <a:effectRef idx="0">
              <a:schemeClr val="accent1"/>
            </a:effectRef>
            <a:fontRef idx="minor">
              <a:schemeClr val="tx1"/>
            </a:fontRef>
          </p:style>
        </p:cxnSp>
      </p:grpSp>
      <p:sp>
        <p:nvSpPr>
          <p:cNvPr id="45" name="ZoneTexte 49"/>
          <p:cNvSpPr txBox="1"/>
          <p:nvPr/>
        </p:nvSpPr>
        <p:spPr>
          <a:xfrm>
            <a:off x="-141440" y="2703153"/>
            <a:ext cx="996016" cy="438582"/>
          </a:xfrm>
          <a:prstGeom prst="rect">
            <a:avLst/>
          </a:prstGeom>
          <a:noFill/>
        </p:spPr>
        <p:txBody>
          <a:bodyPr wrap="square" rtlCol="0">
            <a:spAutoFit/>
          </a:bodyPr>
          <a:lstStyle/>
          <a:p>
            <a:pPr algn="ctr"/>
            <a:endParaRPr lang="en-US" sz="1200" b="1" dirty="0">
              <a:solidFill>
                <a:schemeClr val="bg1">
                  <a:lumMod val="50000"/>
                </a:schemeClr>
              </a:solidFill>
            </a:endParaRPr>
          </a:p>
          <a:p>
            <a:pPr algn="ctr"/>
            <a:r>
              <a:rPr lang="en-US" sz="1050" dirty="0"/>
              <a:t>≤0.01ppb</a:t>
            </a:r>
          </a:p>
        </p:txBody>
      </p:sp>
      <p:sp>
        <p:nvSpPr>
          <p:cNvPr id="46" name="ZoneTexte 49"/>
          <p:cNvSpPr txBox="1"/>
          <p:nvPr/>
        </p:nvSpPr>
        <p:spPr>
          <a:xfrm>
            <a:off x="-94385" y="3388638"/>
            <a:ext cx="959123" cy="438582"/>
          </a:xfrm>
          <a:prstGeom prst="rect">
            <a:avLst/>
          </a:prstGeom>
          <a:noFill/>
        </p:spPr>
        <p:txBody>
          <a:bodyPr wrap="square" rtlCol="0">
            <a:spAutoFit/>
          </a:bodyPr>
          <a:lstStyle/>
          <a:p>
            <a:pPr algn="ctr"/>
            <a:endParaRPr lang="en-US" sz="1200" b="1" dirty="0">
              <a:solidFill>
                <a:schemeClr val="bg1">
                  <a:lumMod val="50000"/>
                </a:schemeClr>
              </a:solidFill>
            </a:endParaRPr>
          </a:p>
          <a:p>
            <a:pPr algn="ctr"/>
            <a:r>
              <a:rPr lang="en-US" sz="1050" dirty="0"/>
              <a:t>≤0.001ppb</a:t>
            </a:r>
          </a:p>
        </p:txBody>
      </p:sp>
      <p:sp>
        <p:nvSpPr>
          <p:cNvPr id="48" name="ZoneTexte 48"/>
          <p:cNvSpPr txBox="1"/>
          <p:nvPr/>
        </p:nvSpPr>
        <p:spPr>
          <a:xfrm>
            <a:off x="5728703" y="4626789"/>
            <a:ext cx="673695" cy="253916"/>
          </a:xfrm>
          <a:prstGeom prst="rect">
            <a:avLst/>
          </a:prstGeom>
          <a:noFill/>
        </p:spPr>
        <p:txBody>
          <a:bodyPr wrap="square" rtlCol="0">
            <a:spAutoFit/>
          </a:bodyPr>
          <a:lstStyle/>
          <a:p>
            <a:pPr algn="ctr"/>
            <a:r>
              <a:rPr lang="en-US" sz="1050" dirty="0"/>
              <a:t>≤1ppb</a:t>
            </a:r>
          </a:p>
        </p:txBody>
      </p:sp>
      <p:sp>
        <p:nvSpPr>
          <p:cNvPr id="49" name="ZoneTexte 48"/>
          <p:cNvSpPr txBox="1"/>
          <p:nvPr/>
        </p:nvSpPr>
        <p:spPr>
          <a:xfrm>
            <a:off x="4421163" y="4619998"/>
            <a:ext cx="898478" cy="253916"/>
          </a:xfrm>
          <a:prstGeom prst="rect">
            <a:avLst/>
          </a:prstGeom>
          <a:noFill/>
        </p:spPr>
        <p:txBody>
          <a:bodyPr wrap="square" rtlCol="0">
            <a:spAutoFit/>
          </a:bodyPr>
          <a:lstStyle/>
          <a:p>
            <a:pPr algn="ctr"/>
            <a:r>
              <a:rPr lang="en-US" sz="1050" dirty="0"/>
              <a:t>≤0.1ppb</a:t>
            </a:r>
          </a:p>
        </p:txBody>
      </p:sp>
      <p:sp>
        <p:nvSpPr>
          <p:cNvPr id="50" name="ZoneTexte 48"/>
          <p:cNvSpPr txBox="1"/>
          <p:nvPr/>
        </p:nvSpPr>
        <p:spPr>
          <a:xfrm>
            <a:off x="3277840" y="4612004"/>
            <a:ext cx="898478" cy="253916"/>
          </a:xfrm>
          <a:prstGeom prst="rect">
            <a:avLst/>
          </a:prstGeom>
          <a:noFill/>
        </p:spPr>
        <p:txBody>
          <a:bodyPr wrap="square" rtlCol="0">
            <a:spAutoFit/>
          </a:bodyPr>
          <a:lstStyle/>
          <a:p>
            <a:pPr algn="ctr"/>
            <a:r>
              <a:rPr lang="en-US" sz="1050" dirty="0"/>
              <a:t>≤0.01ppb</a:t>
            </a:r>
          </a:p>
        </p:txBody>
      </p:sp>
      <p:sp>
        <p:nvSpPr>
          <p:cNvPr id="51" name="ZoneTexte 48"/>
          <p:cNvSpPr txBox="1"/>
          <p:nvPr/>
        </p:nvSpPr>
        <p:spPr>
          <a:xfrm>
            <a:off x="1959625" y="4643232"/>
            <a:ext cx="1204476" cy="253916"/>
          </a:xfrm>
          <a:prstGeom prst="rect">
            <a:avLst/>
          </a:prstGeom>
          <a:noFill/>
        </p:spPr>
        <p:txBody>
          <a:bodyPr wrap="square" rtlCol="0">
            <a:spAutoFit/>
          </a:bodyPr>
          <a:lstStyle/>
          <a:p>
            <a:pPr algn="ctr"/>
            <a:r>
              <a:rPr lang="en-US" sz="1050" dirty="0"/>
              <a:t>≤0.001ppb</a:t>
            </a:r>
          </a:p>
        </p:txBody>
      </p:sp>
      <p:sp>
        <p:nvSpPr>
          <p:cNvPr id="52" name="ZoneTexte 48"/>
          <p:cNvSpPr txBox="1"/>
          <p:nvPr/>
        </p:nvSpPr>
        <p:spPr>
          <a:xfrm>
            <a:off x="722350" y="4621659"/>
            <a:ext cx="1204476" cy="253916"/>
          </a:xfrm>
          <a:prstGeom prst="rect">
            <a:avLst/>
          </a:prstGeom>
          <a:noFill/>
        </p:spPr>
        <p:txBody>
          <a:bodyPr wrap="square" rtlCol="0">
            <a:spAutoFit/>
          </a:bodyPr>
          <a:lstStyle/>
          <a:p>
            <a:pPr algn="ctr"/>
            <a:r>
              <a:rPr lang="en-US" sz="1050" dirty="0"/>
              <a:t>≤0.0001ppb</a:t>
            </a:r>
          </a:p>
        </p:txBody>
      </p:sp>
      <p:sp>
        <p:nvSpPr>
          <p:cNvPr id="44" name="Rounded Rectangle 43"/>
          <p:cNvSpPr/>
          <p:nvPr/>
        </p:nvSpPr>
        <p:spPr bwMode="auto">
          <a:xfrm>
            <a:off x="5646936" y="1330321"/>
            <a:ext cx="872610" cy="588614"/>
          </a:xfrm>
          <a:prstGeom prst="roundRect">
            <a:avLst/>
          </a:prstGeom>
          <a:solidFill>
            <a:schemeClr val="tx2">
              <a:lumMod val="9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tx1"/>
                </a:solidFill>
              </a:rPr>
              <a:t>OCXO</a:t>
            </a:r>
          </a:p>
        </p:txBody>
      </p:sp>
      <p:sp>
        <p:nvSpPr>
          <p:cNvPr id="55" name="Rounded Rectangle 54"/>
          <p:cNvSpPr/>
          <p:nvPr/>
        </p:nvSpPr>
        <p:spPr bwMode="auto">
          <a:xfrm>
            <a:off x="3245458" y="2148895"/>
            <a:ext cx="1112727" cy="588614"/>
          </a:xfrm>
          <a:prstGeom prst="roundRect">
            <a:avLst/>
          </a:prstGeom>
          <a:solidFill>
            <a:schemeClr val="tx2">
              <a:lumMod val="7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Rubidium </a:t>
            </a:r>
            <a:endParaRPr lang="he-IL" sz="1400" dirty="0">
              <a:ln w="12700">
                <a:noFill/>
              </a:ln>
              <a:solidFill>
                <a:schemeClr val="tx1"/>
              </a:solidFill>
            </a:endParaRPr>
          </a:p>
        </p:txBody>
      </p:sp>
      <p:sp>
        <p:nvSpPr>
          <p:cNvPr id="70" name="Rectangle 180"/>
          <p:cNvSpPr/>
          <p:nvPr/>
        </p:nvSpPr>
        <p:spPr bwMode="auto">
          <a:xfrm rot="5400000">
            <a:off x="-780456" y="2864024"/>
            <a:ext cx="3321486" cy="117256"/>
          </a:xfrm>
          <a:prstGeom prst="rect">
            <a:avLst/>
          </a:prstGeom>
          <a:gradFill flip="none" rotWithShape="1">
            <a:gsLst>
              <a:gs pos="20000">
                <a:schemeClr val="accent2"/>
              </a:gs>
              <a:gs pos="0">
                <a:schemeClr val="accent1"/>
              </a:gs>
              <a:gs pos="40000">
                <a:schemeClr val="accent6"/>
              </a:gs>
              <a:gs pos="60000">
                <a:schemeClr val="accent5"/>
              </a:gs>
              <a:gs pos="80000">
                <a:schemeClr val="accent4"/>
              </a:gs>
              <a:gs pos="100000">
                <a:schemeClr val="accent3"/>
              </a:gs>
            </a:gsLst>
            <a:lin ang="10800000" scaled="1"/>
            <a:tileRect/>
          </a:gradFill>
          <a:ln w="38100" cap="flat" cmpd="sng" algn="ctr">
            <a:noFill/>
            <a:prstDash val="solid"/>
            <a:round/>
            <a:headEnd type="none" w="med" len="med"/>
            <a:tailEnd type="none" w="med" len="med"/>
          </a:ln>
          <a:effectLst/>
        </p:spPr>
        <p:txBody>
          <a:bodyPr rot="0" spcFirstLastPara="0" vertOverflow="overflow" horzOverflow="overflow" vert="horz" wrap="none" lIns="67500" tIns="35100" rIns="67500" bIns="35100" numCol="1" spcCol="0" rtlCol="0" fromWordArt="0" anchor="ctr" anchorCtr="0" forceAA="0" compatLnSpc="1">
            <a:prstTxWarp prst="textNoShape">
              <a:avLst/>
            </a:prstTxWarp>
            <a:noAutofit/>
          </a:bodyPr>
          <a:lstStyle/>
          <a:p>
            <a:pPr algn="l">
              <a:spcBef>
                <a:spcPct val="20000"/>
              </a:spcBef>
              <a:buClr>
                <a:srgbClr val="182677"/>
              </a:buClr>
            </a:pPr>
            <a:endParaRPr lang="en-US" sz="788" dirty="0"/>
          </a:p>
        </p:txBody>
      </p:sp>
      <p:sp>
        <p:nvSpPr>
          <p:cNvPr id="71" name="Rectangle 180"/>
          <p:cNvSpPr/>
          <p:nvPr/>
        </p:nvSpPr>
        <p:spPr bwMode="auto">
          <a:xfrm rot="10800000">
            <a:off x="942561" y="4424254"/>
            <a:ext cx="6767589" cy="151639"/>
          </a:xfrm>
          <a:prstGeom prst="rect">
            <a:avLst/>
          </a:prstGeom>
          <a:gradFill flip="none" rotWithShape="1">
            <a:gsLst>
              <a:gs pos="20000">
                <a:schemeClr val="accent2"/>
              </a:gs>
              <a:gs pos="0">
                <a:schemeClr val="accent1"/>
              </a:gs>
              <a:gs pos="40000">
                <a:schemeClr val="accent6"/>
              </a:gs>
              <a:gs pos="60000">
                <a:schemeClr val="accent5"/>
              </a:gs>
              <a:gs pos="80000">
                <a:schemeClr val="accent4"/>
              </a:gs>
              <a:gs pos="100000">
                <a:schemeClr val="accent3"/>
              </a:gs>
            </a:gsLst>
            <a:lin ang="10800000" scaled="1"/>
            <a:tileRect/>
          </a:gradFill>
          <a:ln w="38100" cap="flat" cmpd="sng" algn="ctr">
            <a:noFill/>
            <a:prstDash val="solid"/>
            <a:round/>
            <a:headEnd type="none" w="med" len="med"/>
            <a:tailEnd type="none" w="med" len="med"/>
          </a:ln>
          <a:effectLst/>
        </p:spPr>
        <p:txBody>
          <a:bodyPr rot="0" spcFirstLastPara="0" vertOverflow="overflow" horzOverflow="overflow" vert="horz" wrap="none" lIns="67500" tIns="35100" rIns="67500" bIns="35100" numCol="1" spcCol="0" rtlCol="0" fromWordArt="0" anchor="ctr" anchorCtr="0" forceAA="0" compatLnSpc="1">
            <a:prstTxWarp prst="textNoShape">
              <a:avLst/>
            </a:prstTxWarp>
            <a:noAutofit/>
          </a:bodyPr>
          <a:lstStyle/>
          <a:p>
            <a:pPr algn="l">
              <a:spcBef>
                <a:spcPct val="20000"/>
              </a:spcBef>
              <a:buClr>
                <a:srgbClr val="182677"/>
              </a:buClr>
            </a:pPr>
            <a:endParaRPr lang="en-US" sz="788" dirty="0"/>
          </a:p>
        </p:txBody>
      </p:sp>
      <p:sp>
        <p:nvSpPr>
          <p:cNvPr id="73" name="Rounded Rectangular Callout 72"/>
          <p:cNvSpPr/>
          <p:nvPr/>
        </p:nvSpPr>
        <p:spPr bwMode="auto">
          <a:xfrm>
            <a:off x="1349596" y="2965648"/>
            <a:ext cx="1653783" cy="713923"/>
          </a:xfrm>
          <a:prstGeom prst="wedgeRoundRectCallout">
            <a:avLst>
              <a:gd name="adj1" fmla="val 63015"/>
              <a:gd name="adj2" fmla="val -104405"/>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r>
              <a:rPr lang="en-US" sz="1400" dirty="0">
                <a:ln w="12700">
                  <a:noFill/>
                </a:ln>
              </a:rPr>
              <a:t>X2 better Aging Vs Super DOCXO</a:t>
            </a:r>
            <a:endParaRPr lang="he-IL" sz="1400" dirty="0">
              <a:ln w="12700">
                <a:noFill/>
              </a:ln>
            </a:endParaRPr>
          </a:p>
          <a:p>
            <a:pPr marL="0" indent="0" algn="ctr">
              <a:buClr>
                <a:schemeClr val="accent1"/>
              </a:buClr>
              <a:buFont typeface="Arial" panose="020B0604020202020204" pitchFamily="34" charset="0"/>
              <a:buNone/>
            </a:pPr>
            <a:endParaRPr lang="he-IL" sz="1400" dirty="0">
              <a:ln w="12700">
                <a:noFill/>
              </a:ln>
              <a:solidFill>
                <a:schemeClr val="tx1"/>
              </a:solidFill>
            </a:endParaRPr>
          </a:p>
        </p:txBody>
      </p:sp>
      <p:sp>
        <p:nvSpPr>
          <p:cNvPr id="79" name="ZoneTexte 48">
            <a:extLst>
              <a:ext uri="{FF2B5EF4-FFF2-40B4-BE49-F238E27FC236}">
                <a16:creationId xmlns:a16="http://schemas.microsoft.com/office/drawing/2014/main" id="{CE973BBE-59BF-48E2-A962-B3CB41EE6028}"/>
              </a:ext>
            </a:extLst>
          </p:cNvPr>
          <p:cNvSpPr txBox="1"/>
          <p:nvPr/>
        </p:nvSpPr>
        <p:spPr>
          <a:xfrm>
            <a:off x="722351" y="4615540"/>
            <a:ext cx="1204476" cy="253916"/>
          </a:xfrm>
          <a:prstGeom prst="rect">
            <a:avLst/>
          </a:prstGeom>
          <a:noFill/>
        </p:spPr>
        <p:txBody>
          <a:bodyPr wrap="square" rtlCol="0">
            <a:spAutoFit/>
          </a:bodyPr>
          <a:lstStyle/>
          <a:p>
            <a:pPr algn="ctr"/>
            <a:r>
              <a:rPr lang="en-US" sz="1050" dirty="0"/>
              <a:t>≤0.0001ppb</a:t>
            </a:r>
          </a:p>
        </p:txBody>
      </p:sp>
      <p:sp>
        <p:nvSpPr>
          <p:cNvPr id="80" name="Rounded Rectangle 53">
            <a:extLst>
              <a:ext uri="{FF2B5EF4-FFF2-40B4-BE49-F238E27FC236}">
                <a16:creationId xmlns:a16="http://schemas.microsoft.com/office/drawing/2014/main" id="{DCF537E6-6AB7-4CBE-83A0-34F45B986386}"/>
              </a:ext>
            </a:extLst>
          </p:cNvPr>
          <p:cNvSpPr/>
          <p:nvPr/>
        </p:nvSpPr>
        <p:spPr bwMode="auto">
          <a:xfrm>
            <a:off x="4605774" y="2761963"/>
            <a:ext cx="1092173" cy="588614"/>
          </a:xfrm>
          <a:prstGeom prst="roundRect">
            <a:avLst/>
          </a:prstGeom>
          <a:solidFill>
            <a:schemeClr val="accent6">
              <a:lumMod val="40000"/>
              <a:lumOff val="6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Super</a:t>
            </a:r>
          </a:p>
          <a:p>
            <a:pPr marL="0" indent="0" algn="ctr">
              <a:buClr>
                <a:schemeClr val="accent1"/>
              </a:buClr>
              <a:buFont typeface="Arial" panose="020B0604020202020204" pitchFamily="34" charset="0"/>
              <a:buNone/>
            </a:pPr>
            <a:r>
              <a:rPr lang="en-US" sz="1400" dirty="0">
                <a:ln w="12700">
                  <a:noFill/>
                </a:ln>
                <a:solidFill>
                  <a:schemeClr val="tx1"/>
                </a:solidFill>
              </a:rPr>
              <a:t>DOCXO</a:t>
            </a:r>
            <a:endParaRPr lang="he-IL" sz="1400" dirty="0">
              <a:ln w="12700">
                <a:noFill/>
              </a:ln>
              <a:solidFill>
                <a:schemeClr val="tx1"/>
              </a:solidFill>
            </a:endParaRPr>
          </a:p>
        </p:txBody>
      </p:sp>
      <p:sp>
        <p:nvSpPr>
          <p:cNvPr id="53" name="Rounded Rectangular Callout 52"/>
          <p:cNvSpPr/>
          <p:nvPr/>
        </p:nvSpPr>
        <p:spPr bwMode="auto">
          <a:xfrm>
            <a:off x="5726963" y="3469001"/>
            <a:ext cx="1653783" cy="840628"/>
          </a:xfrm>
          <a:prstGeom prst="wedgeRoundRectCallout">
            <a:avLst>
              <a:gd name="adj1" fmla="val -57654"/>
              <a:gd name="adj2" fmla="val -76850"/>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X7 better Temperature Stability Vs </a:t>
            </a:r>
            <a:r>
              <a:rPr lang="en-US" sz="1400" dirty="0" err="1">
                <a:ln w="12700">
                  <a:noFill/>
                </a:ln>
              </a:rPr>
              <a:t>Rb</a:t>
            </a:r>
            <a:r>
              <a:rPr lang="en-US" sz="1400" dirty="0">
                <a:ln w="12700">
                  <a:noFill/>
                </a:ln>
              </a:rPr>
              <a:t>   </a:t>
            </a:r>
            <a:endParaRPr lang="he-IL" sz="1400" dirty="0">
              <a:ln w="12700">
                <a:noFill/>
              </a:ln>
              <a:solidFill>
                <a:schemeClr val="tx1"/>
              </a:solidFill>
            </a:endParaRPr>
          </a:p>
        </p:txBody>
      </p:sp>
      <p:sp>
        <p:nvSpPr>
          <p:cNvPr id="83" name="Rounded Rectangle 53">
            <a:extLst>
              <a:ext uri="{FF2B5EF4-FFF2-40B4-BE49-F238E27FC236}">
                <a16:creationId xmlns:a16="http://schemas.microsoft.com/office/drawing/2014/main" id="{72CEC932-A2D8-46E1-BA17-AFA675EE747B}"/>
              </a:ext>
            </a:extLst>
          </p:cNvPr>
          <p:cNvSpPr/>
          <p:nvPr/>
        </p:nvSpPr>
        <p:spPr bwMode="auto">
          <a:xfrm>
            <a:off x="3487384" y="2761133"/>
            <a:ext cx="1092173" cy="588614"/>
          </a:xfrm>
          <a:prstGeom prst="roundRect">
            <a:avLst/>
          </a:prstGeom>
          <a:solidFill>
            <a:schemeClr val="accent6">
              <a:lumMod val="40000"/>
              <a:lumOff val="6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Super</a:t>
            </a:r>
          </a:p>
          <a:p>
            <a:pPr marL="0" indent="0" algn="ctr">
              <a:buClr>
                <a:schemeClr val="accent1"/>
              </a:buClr>
              <a:buFont typeface="Arial" panose="020B0604020202020204" pitchFamily="34" charset="0"/>
              <a:buNone/>
            </a:pPr>
            <a:r>
              <a:rPr lang="en-US" sz="1400" dirty="0">
                <a:ln w="12700">
                  <a:noFill/>
                </a:ln>
                <a:solidFill>
                  <a:schemeClr val="tx1"/>
                </a:solidFill>
              </a:rPr>
              <a:t>DOCXO</a:t>
            </a:r>
            <a:endParaRPr lang="he-IL" sz="1400" dirty="0">
              <a:ln w="12700">
                <a:noFill/>
              </a:ln>
              <a:solidFill>
                <a:schemeClr val="tx1"/>
              </a:solidFill>
            </a:endParaRPr>
          </a:p>
        </p:txBody>
      </p:sp>
      <p:sp>
        <p:nvSpPr>
          <p:cNvPr id="43" name="Rounded Rectangular Callout 52">
            <a:extLst>
              <a:ext uri="{FF2B5EF4-FFF2-40B4-BE49-F238E27FC236}">
                <a16:creationId xmlns:a16="http://schemas.microsoft.com/office/drawing/2014/main" id="{A4890686-0B3A-4D14-8E0B-499910E04823}"/>
              </a:ext>
            </a:extLst>
          </p:cNvPr>
          <p:cNvSpPr/>
          <p:nvPr/>
        </p:nvSpPr>
        <p:spPr bwMode="auto">
          <a:xfrm>
            <a:off x="2755314" y="3465894"/>
            <a:ext cx="1653783" cy="840628"/>
          </a:xfrm>
          <a:prstGeom prst="wedgeRoundRectCallout">
            <a:avLst>
              <a:gd name="adj1" fmla="val 25549"/>
              <a:gd name="adj2" fmla="val -75281"/>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Aging compensation using GNSS</a:t>
            </a:r>
            <a:endParaRPr lang="he-IL" sz="1400" dirty="0">
              <a:ln w="12700">
                <a:noFill/>
              </a:ln>
              <a:solidFill>
                <a:schemeClr val="tx1"/>
              </a:solidFill>
            </a:endParaRPr>
          </a:p>
        </p:txBody>
      </p:sp>
    </p:spTree>
    <p:extLst>
      <p:ext uri="{BB962C8B-B14F-4D97-AF65-F5344CB8AC3E}">
        <p14:creationId xmlns:p14="http://schemas.microsoft.com/office/powerpoint/2010/main" val="34647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80"/>
                                        </p:tgtEl>
                                      </p:cBhvr>
                                    </p:animEffect>
                                    <p:set>
                                      <p:cBhvr>
                                        <p:cTn id="20"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53" grpId="0" animBg="1"/>
      <p:bldP spid="53" grpId="1" animBg="1"/>
      <p:bldP spid="83"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500" dirty="0"/>
              <a:t>Oscillator Types -  Who is the “good” and who is the  “bad” ?</a:t>
            </a:r>
          </a:p>
        </p:txBody>
      </p:sp>
      <p:graphicFrame>
        <p:nvGraphicFramePr>
          <p:cNvPr id="75" name="Table 74"/>
          <p:cNvGraphicFramePr>
            <a:graphicFrameLocks noGrp="1"/>
          </p:cNvGraphicFramePr>
          <p:nvPr>
            <p:extLst>
              <p:ext uri="{D42A27DB-BD31-4B8C-83A1-F6EECF244321}">
                <p14:modId xmlns:p14="http://schemas.microsoft.com/office/powerpoint/2010/main" val="2329071617"/>
              </p:ext>
            </p:extLst>
          </p:nvPr>
        </p:nvGraphicFramePr>
        <p:xfrm>
          <a:off x="553415" y="916362"/>
          <a:ext cx="6179570" cy="2667184"/>
        </p:xfrm>
        <a:graphic>
          <a:graphicData uri="http://schemas.openxmlformats.org/drawingml/2006/table">
            <a:tbl>
              <a:tblPr firstRow="1" firstCol="1" bandRow="1"/>
              <a:tblGrid>
                <a:gridCol w="1129217">
                  <a:extLst>
                    <a:ext uri="{9D8B030D-6E8A-4147-A177-3AD203B41FA5}">
                      <a16:colId xmlns:a16="http://schemas.microsoft.com/office/drawing/2014/main" val="20000"/>
                    </a:ext>
                  </a:extLst>
                </a:gridCol>
                <a:gridCol w="1027415">
                  <a:extLst>
                    <a:ext uri="{9D8B030D-6E8A-4147-A177-3AD203B41FA5}">
                      <a16:colId xmlns:a16="http://schemas.microsoft.com/office/drawing/2014/main" val="20001"/>
                    </a:ext>
                  </a:extLst>
                </a:gridCol>
                <a:gridCol w="1576577">
                  <a:extLst>
                    <a:ext uri="{9D8B030D-6E8A-4147-A177-3AD203B41FA5}">
                      <a16:colId xmlns:a16="http://schemas.microsoft.com/office/drawing/2014/main" val="20003"/>
                    </a:ext>
                  </a:extLst>
                </a:gridCol>
                <a:gridCol w="1444114">
                  <a:extLst>
                    <a:ext uri="{9D8B030D-6E8A-4147-A177-3AD203B41FA5}">
                      <a16:colId xmlns:a16="http://schemas.microsoft.com/office/drawing/2014/main" val="20004"/>
                    </a:ext>
                  </a:extLst>
                </a:gridCol>
                <a:gridCol w="1002247">
                  <a:extLst>
                    <a:ext uri="{9D8B030D-6E8A-4147-A177-3AD203B41FA5}">
                      <a16:colId xmlns:a16="http://schemas.microsoft.com/office/drawing/2014/main" val="20005"/>
                    </a:ext>
                  </a:extLst>
                </a:gridCol>
              </a:tblGrid>
              <a:tr h="731704">
                <a:tc>
                  <a:txBody>
                    <a:bodyPr/>
                    <a:lstStyle/>
                    <a:p>
                      <a:pPr algn="ctr" hangingPunct="0">
                        <a:spcBef>
                          <a:spcPts val="300"/>
                        </a:spcBef>
                        <a:spcAft>
                          <a:spcPts val="300"/>
                        </a:spcAft>
                      </a:pPr>
                      <a:r>
                        <a:rPr lang="en-US" sz="1000" b="1" noProof="0" dirty="0">
                          <a:effectLst/>
                          <a:latin typeface="Arial" panose="020B0604020202020204" pitchFamily="34" charset="0"/>
                          <a:ea typeface="Calibri" panose="020F0502020204030204" pitchFamily="34" charset="0"/>
                          <a:cs typeface="Times New Roman" panose="02020603050405020304" pitchFamily="18" charset="0"/>
                        </a:rPr>
                        <a:t>Clock Type #</a:t>
                      </a:r>
                      <a:endParaRPr lang="en-US" sz="11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000" b="1" noProof="0" dirty="0">
                          <a:effectLst/>
                          <a:latin typeface="Arial" panose="020B0604020202020204" pitchFamily="34" charset="0"/>
                          <a:ea typeface="Calibri" panose="020F0502020204030204" pitchFamily="34" charset="0"/>
                          <a:cs typeface="Times New Roman" panose="02020603050405020304" pitchFamily="18" charset="0"/>
                        </a:rPr>
                        <a:t>Cost </a:t>
                      </a:r>
                      <a:endParaRPr lang="en-US" sz="11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400" b="1" noProof="0" dirty="0">
                          <a:effectLst/>
                          <a:latin typeface="Calibri" panose="020F0502020204030204" pitchFamily="34" charset="0"/>
                          <a:ea typeface="Calibri" panose="020F0502020204030204" pitchFamily="34" charset="0"/>
                          <a:cs typeface="Times New Roman" panose="02020603050405020304" pitchFamily="18" charset="0"/>
                        </a:rPr>
                        <a:t>Temperature range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100" b="1" noProof="0" dirty="0">
                          <a:effectLst/>
                          <a:latin typeface="Calibri" panose="020F0502020204030204" pitchFamily="34" charset="0"/>
                          <a:ea typeface="Calibri" panose="020F0502020204030204" pitchFamily="34" charset="0"/>
                          <a:cs typeface="Times New Roman" panose="02020603050405020304" pitchFamily="18" charset="0"/>
                        </a:rPr>
                        <a:t>Temp</a:t>
                      </a:r>
                      <a:r>
                        <a:rPr lang="en-US" sz="1100" b="1" baseline="0" noProof="0" dirty="0">
                          <a:effectLst/>
                          <a:latin typeface="Calibri" panose="020F0502020204030204" pitchFamily="34" charset="0"/>
                          <a:ea typeface="Calibri" panose="020F0502020204030204" pitchFamily="34" charset="0"/>
                          <a:cs typeface="Times New Roman" panose="02020603050405020304" pitchFamily="18" charset="0"/>
                        </a:rPr>
                        <a:t> Stability </a:t>
                      </a:r>
                      <a:endParaRPr lang="en-US" sz="11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100" b="1" noProof="0" dirty="0">
                          <a:effectLst/>
                          <a:latin typeface="Calibri" panose="020F0502020204030204" pitchFamily="34" charset="0"/>
                          <a:ea typeface="Calibri" panose="020F0502020204030204" pitchFamily="34" charset="0"/>
                          <a:cs typeface="Times New Roman" panose="02020603050405020304" pitchFamily="18" charset="0"/>
                        </a:rPr>
                        <a:t>Aging/Day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0522">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OCXO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Low</a:t>
                      </a:r>
                    </a:p>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a:t>
                      </a:r>
                      <a:r>
                        <a:rPr lang="en-US" sz="1600" b="1" kern="1200" baseline="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to 65 C</a:t>
                      </a:r>
                      <a:endPar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1-10 ppb</a:t>
                      </a:r>
                      <a:r>
                        <a:rPr lang="en-US" sz="1600" b="1" kern="1200" baseline="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1ppb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5107">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Super DOCXO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Medium</a:t>
                      </a:r>
                    </a:p>
                    <a:p>
                      <a:pPr algn="ctr" hangingPunct="0">
                        <a:spcBef>
                          <a:spcPts val="300"/>
                        </a:spcBef>
                        <a:spcAft>
                          <a:spcPts val="300"/>
                        </a:spcAft>
                      </a:pPr>
                      <a:r>
                        <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-20</a:t>
                      </a:r>
                      <a:r>
                        <a:rPr lang="en-US" sz="1600" b="1" kern="1200" baseline="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 to 70 C</a:t>
                      </a:r>
                      <a:endPar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0.01 ppb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rPr>
                        <a:t>0.05 ppb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1384">
                <a:tc>
                  <a:txBody>
                    <a:bodyPr/>
                    <a:lstStyle/>
                    <a:p>
                      <a:pPr algn="ctr" hangingPunct="0">
                        <a:spcBef>
                          <a:spcPts val="300"/>
                        </a:spcBef>
                        <a:spcAft>
                          <a:spcPts val="300"/>
                        </a:spcAft>
                      </a:pPr>
                      <a:r>
                        <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Rubidium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Bef>
                          <a:spcPts val="300"/>
                        </a:spcBef>
                        <a:spcAft>
                          <a:spcPts val="300"/>
                        </a:spcAft>
                      </a:pPr>
                      <a:r>
                        <a:rPr lang="en-US" sz="1600" b="1" kern="1200" noProof="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High </a:t>
                      </a:r>
                    </a:p>
                    <a:p>
                      <a:pPr algn="ctr" hangingPunct="0">
                        <a:spcBef>
                          <a:spcPts val="300"/>
                        </a:spcBef>
                        <a:spcAft>
                          <a:spcPts val="300"/>
                        </a:spcAft>
                      </a:pPr>
                      <a:r>
                        <a:rPr lang="en-US" sz="1600" b="1" kern="1200" noProof="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0">
                        <a:lnSpc>
                          <a:spcPct val="100000"/>
                        </a:lnSpc>
                        <a:spcBef>
                          <a:spcPts val="300"/>
                        </a:spcBef>
                        <a:spcAft>
                          <a:spcPts val="300"/>
                        </a:spcAft>
                        <a:buClrTx/>
                        <a:buSzTx/>
                        <a:buFontTx/>
                        <a:buNone/>
                        <a:tabLst/>
                        <a:defRPr/>
                      </a:pPr>
                      <a:r>
                        <a:rPr lang="en-US" sz="1600" b="1" kern="1200" noProof="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 to 70 C</a:t>
                      </a:r>
                    </a:p>
                    <a:p>
                      <a:pPr algn="ctr" hangingPunct="0">
                        <a:spcBef>
                          <a:spcPts val="300"/>
                        </a:spcBef>
                        <a:spcAft>
                          <a:spcPts val="300"/>
                        </a:spcAft>
                      </a:pPr>
                      <a:endPar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0">
                        <a:lnSpc>
                          <a:spcPct val="100000"/>
                        </a:lnSpc>
                        <a:spcBef>
                          <a:spcPts val="300"/>
                        </a:spcBef>
                        <a:spcAft>
                          <a:spcPts val="300"/>
                        </a:spcAft>
                        <a:buClrTx/>
                        <a:buSzTx/>
                        <a:buFontTx/>
                        <a:buNone/>
                        <a:tabLst/>
                        <a:defRPr/>
                      </a:pPr>
                      <a:r>
                        <a:rPr lang="en-US" sz="1600" b="1" kern="1200" noProof="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0.07 ppb</a:t>
                      </a:r>
                    </a:p>
                    <a:p>
                      <a:pPr algn="ctr" hangingPunct="0">
                        <a:spcBef>
                          <a:spcPts val="300"/>
                        </a:spcBef>
                        <a:spcAft>
                          <a:spcPts val="300"/>
                        </a:spcAft>
                      </a:pPr>
                      <a:endParaRPr lang="en-US" sz="1600" b="1" kern="1200" noProof="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0">
                        <a:lnSpc>
                          <a:spcPct val="100000"/>
                        </a:lnSpc>
                        <a:spcBef>
                          <a:spcPts val="300"/>
                        </a:spcBef>
                        <a:spcAft>
                          <a:spcPts val="300"/>
                        </a:spcAft>
                        <a:buClrTx/>
                        <a:buSzTx/>
                        <a:buFontTx/>
                        <a:buNone/>
                        <a:tabLst/>
                        <a:defRPr/>
                      </a:pPr>
                      <a:r>
                        <a:rPr lang="en-US" sz="1600" b="1" kern="120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0.025 ppb</a:t>
                      </a:r>
                    </a:p>
                    <a:p>
                      <a:pPr algn="ctr" hangingPunct="0">
                        <a:spcBef>
                          <a:spcPts val="300"/>
                        </a:spcBef>
                        <a:spcAft>
                          <a:spcPts val="300"/>
                        </a:spcAft>
                      </a:pPr>
                      <a:endParaRPr lang="en-US" sz="1600" b="1" kern="1200" baseline="0" noProof="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5" name="Rounded Rectangular Callout 84"/>
          <p:cNvSpPr/>
          <p:nvPr/>
        </p:nvSpPr>
        <p:spPr bwMode="auto">
          <a:xfrm>
            <a:off x="1107631" y="3929309"/>
            <a:ext cx="5341620" cy="867485"/>
          </a:xfrm>
          <a:prstGeom prst="wedgeRoundRectCallout">
            <a:avLst>
              <a:gd name="adj1" fmla="val 5018"/>
              <a:gd name="adj2" fmla="val -88585"/>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r>
              <a:rPr lang="en-US" sz="1400" dirty="0" err="1">
                <a:ln w="12700">
                  <a:noFill/>
                </a:ln>
              </a:rPr>
              <a:t>Rb</a:t>
            </a:r>
            <a:r>
              <a:rPr lang="en-US" sz="1400" dirty="0">
                <a:ln w="12700">
                  <a:noFill/>
                </a:ln>
              </a:rPr>
              <a:t> High cost , limited operational temperature and instability under temperature  variation make it less suitable in aggregation sites </a:t>
            </a:r>
            <a:endParaRPr lang="he-IL" sz="1400" dirty="0">
              <a:ln w="12700">
                <a:noFill/>
              </a:ln>
            </a:endParaRPr>
          </a:p>
        </p:txBody>
      </p:sp>
      <p:pic>
        <p:nvPicPr>
          <p:cNvPr id="3" name="Picture 2">
            <a:extLst>
              <a:ext uri="{FF2B5EF4-FFF2-40B4-BE49-F238E27FC236}">
                <a16:creationId xmlns:a16="http://schemas.microsoft.com/office/drawing/2014/main" id="{AB801B14-365F-42FC-A509-0E059C298545}"/>
              </a:ext>
            </a:extLst>
          </p:cNvPr>
          <p:cNvPicPr>
            <a:picLocks noChangeAspect="1"/>
          </p:cNvPicPr>
          <p:nvPr/>
        </p:nvPicPr>
        <p:blipFill>
          <a:blip r:embed="rId3"/>
          <a:stretch>
            <a:fillRect/>
          </a:stretch>
        </p:blipFill>
        <p:spPr>
          <a:xfrm>
            <a:off x="7055775" y="3214934"/>
            <a:ext cx="1771650" cy="1428750"/>
          </a:xfrm>
          <a:prstGeom prst="rect">
            <a:avLst/>
          </a:prstGeom>
        </p:spPr>
      </p:pic>
    </p:spTree>
    <p:extLst>
      <p:ext uri="{BB962C8B-B14F-4D97-AF65-F5344CB8AC3E}">
        <p14:creationId xmlns:p14="http://schemas.microsoft.com/office/powerpoint/2010/main" val="24862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lstStyle/>
          <a:p>
            <a:r>
              <a:rPr lang="en-US" altLang="en-US"/>
              <a:t>Will the products datasheet help? </a:t>
            </a:r>
            <a:endParaRPr lang="he-IL" dirty="0"/>
          </a:p>
        </p:txBody>
      </p:sp>
      <p:sp>
        <p:nvSpPr>
          <p:cNvPr id="3" name="Content Placeholder 2"/>
          <p:cNvSpPr>
            <a:spLocks noGrp="1"/>
          </p:cNvSpPr>
          <p:nvPr>
            <p:ph idx="1"/>
          </p:nvPr>
        </p:nvSpPr>
        <p:spPr>
          <a:xfrm>
            <a:off x="518400" y="774000"/>
            <a:ext cx="8121600" cy="4032000"/>
          </a:xfrm>
        </p:spPr>
        <p:txBody>
          <a:bodyPr>
            <a:normAutofit lnSpcReduction="10000"/>
          </a:bodyPr>
          <a:lstStyle/>
          <a:p>
            <a:r>
              <a:rPr lang="en-US" dirty="0"/>
              <a:t>Most of the products datasheets specify the holdover performance in </a:t>
            </a:r>
            <a:r>
              <a:rPr lang="en-US" b="1" dirty="0"/>
              <a:t>contestant temperature </a:t>
            </a:r>
            <a:r>
              <a:rPr lang="en-US" dirty="0"/>
              <a:t>but don’t providing holdover specification for variable temperature:</a:t>
            </a:r>
          </a:p>
          <a:p>
            <a:endParaRPr lang="en-US" dirty="0"/>
          </a:p>
          <a:p>
            <a:r>
              <a:rPr lang="en-US" i="1" dirty="0"/>
              <a:t>“Holdover values are approximated and </a:t>
            </a:r>
            <a:r>
              <a:rPr lang="en-US" i="1" dirty="0">
                <a:solidFill>
                  <a:srgbClr val="FF0000"/>
                </a:solidFill>
              </a:rPr>
              <a:t>assume operation at contestant temperature </a:t>
            </a:r>
            <a:r>
              <a:rPr lang="en-US" i="1" dirty="0"/>
              <a:t>“ </a:t>
            </a:r>
          </a:p>
          <a:p>
            <a:r>
              <a:rPr lang="en-US" dirty="0"/>
              <a:t>“</a:t>
            </a:r>
            <a:r>
              <a:rPr lang="en-US" i="1" dirty="0"/>
              <a:t>approximated values </a:t>
            </a:r>
            <a:r>
              <a:rPr lang="en-US" i="1" dirty="0">
                <a:solidFill>
                  <a:srgbClr val="FF0000"/>
                </a:solidFill>
              </a:rPr>
              <a:t>assuming constant temperature</a:t>
            </a:r>
            <a:r>
              <a:rPr lang="en-US" i="1" dirty="0"/>
              <a:t>”</a:t>
            </a:r>
            <a:endParaRPr lang="en-US" dirty="0"/>
          </a:p>
          <a:p>
            <a:r>
              <a:rPr lang="en-US" dirty="0"/>
              <a:t> </a:t>
            </a:r>
          </a:p>
          <a:p>
            <a:pPr marL="0" lvl="1" indent="0">
              <a:buNone/>
            </a:pPr>
            <a:r>
              <a:rPr lang="en-US" sz="1800" dirty="0">
                <a:cs typeface="Segoe UI" panose="020B0502040204020203" pitchFamily="34" charset="0"/>
              </a:rPr>
              <a:t>“ </a:t>
            </a:r>
            <a:r>
              <a:rPr lang="en-US" sz="1800" i="1" dirty="0">
                <a:cs typeface="Segoe UI" panose="020B0502040204020203" pitchFamily="34" charset="0"/>
              </a:rPr>
              <a:t>Table lists typical  (one sigma confidence) values , </a:t>
            </a:r>
            <a:r>
              <a:rPr lang="en-US" sz="1800" i="1" dirty="0">
                <a:solidFill>
                  <a:srgbClr val="FF0000"/>
                </a:solidFill>
                <a:cs typeface="Segoe UI" panose="020B0502040204020203" pitchFamily="34" charset="0"/>
              </a:rPr>
              <a:t>Assume a benign temperature environment</a:t>
            </a:r>
            <a:r>
              <a:rPr lang="en-US" sz="1800" i="1" dirty="0">
                <a:cs typeface="Segoe UI" panose="020B0502040204020203" pitchFamily="34" charset="0"/>
              </a:rPr>
              <a:t>.” </a:t>
            </a:r>
          </a:p>
          <a:p>
            <a:pPr marL="0" lvl="1" indent="0">
              <a:buNone/>
            </a:pPr>
            <a:endParaRPr lang="en-US" sz="1800" i="1" dirty="0">
              <a:cs typeface="Segoe UI" panose="020B0502040204020203" pitchFamily="34" charset="0"/>
            </a:endParaRPr>
          </a:p>
          <a:p>
            <a:pPr marL="0" lvl="1" indent="0">
              <a:buNone/>
            </a:pPr>
            <a:r>
              <a:rPr lang="en-US" sz="1800" b="1" dirty="0">
                <a:cs typeface="Segoe UI" panose="020B0502040204020203" pitchFamily="34" charset="0"/>
              </a:rPr>
              <a:t>What will be the real holdover performance in the field? </a:t>
            </a:r>
          </a:p>
          <a:p>
            <a:endParaRPr lang="he-IL" dirty="0"/>
          </a:p>
        </p:txBody>
      </p:sp>
      <p:pic>
        <p:nvPicPr>
          <p:cNvPr id="4" name="Picture 3">
            <a:extLst>
              <a:ext uri="{FF2B5EF4-FFF2-40B4-BE49-F238E27FC236}">
                <a16:creationId xmlns:a16="http://schemas.microsoft.com/office/drawing/2014/main" id="{89C0B488-4D5C-447A-B691-17D3F344119E}"/>
              </a:ext>
            </a:extLst>
          </p:cNvPr>
          <p:cNvPicPr>
            <a:picLocks noChangeAspect="1"/>
          </p:cNvPicPr>
          <p:nvPr/>
        </p:nvPicPr>
        <p:blipFill>
          <a:blip r:embed="rId2"/>
          <a:stretch>
            <a:fillRect/>
          </a:stretch>
        </p:blipFill>
        <p:spPr>
          <a:xfrm>
            <a:off x="7722388" y="3009600"/>
            <a:ext cx="1193012" cy="1687500"/>
          </a:xfrm>
          <a:prstGeom prst="rect">
            <a:avLst/>
          </a:prstGeom>
        </p:spPr>
      </p:pic>
    </p:spTree>
    <p:extLst>
      <p:ext uri="{BB962C8B-B14F-4D97-AF65-F5344CB8AC3E}">
        <p14:creationId xmlns:p14="http://schemas.microsoft.com/office/powerpoint/2010/main" val="419821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515D3-725A-4738-98D9-A8489BCA1F40}"/>
              </a:ext>
            </a:extLst>
          </p:cNvPr>
          <p:cNvPicPr>
            <a:picLocks noChangeAspect="1"/>
          </p:cNvPicPr>
          <p:nvPr/>
        </p:nvPicPr>
        <p:blipFill>
          <a:blip r:embed="rId2"/>
          <a:stretch>
            <a:fillRect/>
          </a:stretch>
        </p:blipFill>
        <p:spPr>
          <a:xfrm>
            <a:off x="2193735" y="1837428"/>
            <a:ext cx="4585854" cy="3210098"/>
          </a:xfrm>
          <a:prstGeom prst="rect">
            <a:avLst/>
          </a:prstGeom>
        </p:spPr>
      </p:pic>
      <p:sp>
        <p:nvSpPr>
          <p:cNvPr id="2" name="Title 1"/>
          <p:cNvSpPr>
            <a:spLocks noGrp="1"/>
          </p:cNvSpPr>
          <p:nvPr>
            <p:ph type="title"/>
          </p:nvPr>
        </p:nvSpPr>
        <p:spPr>
          <a:xfrm>
            <a:off x="228600" y="1"/>
            <a:ext cx="8686800" cy="685799"/>
          </a:xfrm>
        </p:spPr>
        <p:txBody>
          <a:bodyPr/>
          <a:lstStyle/>
          <a:p>
            <a:r>
              <a:rPr lang="en-US" altLang="en-US" dirty="0"/>
              <a:t>Will the products datasheet help? </a:t>
            </a:r>
            <a:endParaRPr lang="he-IL" dirty="0"/>
          </a:p>
        </p:txBody>
      </p:sp>
      <p:sp>
        <p:nvSpPr>
          <p:cNvPr id="3" name="Content Placeholder 2"/>
          <p:cNvSpPr>
            <a:spLocks noGrp="1"/>
          </p:cNvSpPr>
          <p:nvPr>
            <p:ph idx="1"/>
          </p:nvPr>
        </p:nvSpPr>
        <p:spPr>
          <a:xfrm>
            <a:off x="518400" y="774000"/>
            <a:ext cx="8121600" cy="4032000"/>
          </a:xfrm>
        </p:spPr>
        <p:txBody>
          <a:bodyPr>
            <a:normAutofit/>
          </a:bodyPr>
          <a:lstStyle/>
          <a:p>
            <a:r>
              <a:rPr lang="en-US" dirty="0"/>
              <a:t>In some </a:t>
            </a:r>
            <a:r>
              <a:rPr lang="en-US"/>
              <a:t>cases “</a:t>
            </a:r>
            <a:r>
              <a:rPr lang="en-US">
                <a:solidFill>
                  <a:srgbClr val="FF0000"/>
                </a:solidFill>
              </a:rPr>
              <a:t>typical </a:t>
            </a:r>
            <a:r>
              <a:rPr lang="en-US" dirty="0">
                <a:solidFill>
                  <a:srgbClr val="FF0000"/>
                </a:solidFill>
              </a:rPr>
              <a:t>– one sigma confidence</a:t>
            </a:r>
            <a:r>
              <a:rPr lang="en-US" dirty="0"/>
              <a:t>”  values are used for holdover specification</a:t>
            </a:r>
          </a:p>
          <a:p>
            <a:r>
              <a:rPr lang="en-US" dirty="0"/>
              <a:t>Which means that in some cases (31.8%) the actual holdover performance might be worst than values provided in the datasheet </a:t>
            </a:r>
          </a:p>
          <a:p>
            <a:endParaRPr lang="en-US" dirty="0"/>
          </a:p>
          <a:p>
            <a:endParaRPr lang="he-IL" dirty="0"/>
          </a:p>
        </p:txBody>
      </p:sp>
      <p:sp>
        <p:nvSpPr>
          <p:cNvPr id="6" name="Arrow: Left-Right 5">
            <a:extLst>
              <a:ext uri="{FF2B5EF4-FFF2-40B4-BE49-F238E27FC236}">
                <a16:creationId xmlns:a16="http://schemas.microsoft.com/office/drawing/2014/main" id="{807A1605-A6F4-454C-B1E2-9FFFD9EEE948}"/>
              </a:ext>
            </a:extLst>
          </p:cNvPr>
          <p:cNvSpPr/>
          <p:nvPr/>
        </p:nvSpPr>
        <p:spPr>
          <a:xfrm>
            <a:off x="2824264" y="3092512"/>
            <a:ext cx="1164665" cy="263236"/>
          </a:xfrm>
          <a:prstGeom prst="leftRight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Arrow: Left-Right 6">
            <a:extLst>
              <a:ext uri="{FF2B5EF4-FFF2-40B4-BE49-F238E27FC236}">
                <a16:creationId xmlns:a16="http://schemas.microsoft.com/office/drawing/2014/main" id="{A566E938-DCBD-4F03-9FAC-4EDF06C238E8}"/>
              </a:ext>
            </a:extLst>
          </p:cNvPr>
          <p:cNvSpPr/>
          <p:nvPr/>
        </p:nvSpPr>
        <p:spPr>
          <a:xfrm>
            <a:off x="5236134" y="3110346"/>
            <a:ext cx="1164665" cy="227568"/>
          </a:xfrm>
          <a:prstGeom prst="leftRight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8843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0059" y="1540230"/>
            <a:ext cx="2751871" cy="2070074"/>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What is the optimal solution?</a:t>
            </a:r>
          </a:p>
        </p:txBody>
      </p:sp>
      <p:sp>
        <p:nvSpPr>
          <p:cNvPr id="7" name="Text Placeholder 6"/>
          <p:cNvSpPr>
            <a:spLocks noGrp="1"/>
          </p:cNvSpPr>
          <p:nvPr>
            <p:ph type="body" sz="quarter" idx="12"/>
          </p:nvPr>
        </p:nvSpPr>
        <p:spPr>
          <a:xfrm>
            <a:off x="4567930" y="601399"/>
            <a:ext cx="3979563" cy="3922976"/>
          </a:xfrm>
        </p:spPr>
        <p:txBody>
          <a:bodyPr vert="horz" lIns="91440" tIns="45720" rIns="91440" bIns="45720" rtlCol="0" anchor="ctr">
            <a:normAutofit/>
          </a:bodyPr>
          <a:lstStyle/>
          <a:p>
            <a:pPr marL="341313" indent="-228600" defTabSz="914400">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a:solidFill>
                  <a:srgbClr val="000000"/>
                </a:solidFill>
                <a:cs typeface="+mn-cs"/>
              </a:rPr>
              <a:t>GNSS , while available (prior to holdover) can be used for learning local oscillator characteristics</a:t>
            </a:r>
          </a:p>
          <a:p>
            <a:pPr marL="341313" indent="-228600" defTabSz="914400">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a:solidFill>
                  <a:srgbClr val="000000"/>
                </a:solidFill>
                <a:cs typeface="+mn-cs"/>
              </a:rPr>
              <a:t>In order  to be able to efficiently learn the oscillator aging the oscillator must have a very good temperature stability </a:t>
            </a:r>
          </a:p>
          <a:p>
            <a:pPr marL="341313" indent="-228600" defTabSz="914400">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a:solidFill>
                  <a:srgbClr val="000000"/>
                </a:solidFill>
                <a:cs typeface="+mn-cs"/>
              </a:rPr>
              <a:t>The GNSS long term accuracy is better than 1e-12 (G.8272 require PRTC to be with +/-100 nsec from UTC)</a:t>
            </a:r>
          </a:p>
          <a:p>
            <a:pPr marL="341313" indent="-228600" defTabSz="914400">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b="1">
                <a:solidFill>
                  <a:srgbClr val="000000"/>
                </a:solidFill>
                <a:cs typeface="+mn-cs"/>
              </a:rPr>
              <a:t>Combining the high temperature stability of the high end oscillator with the GNSS reference can generate optimized solution in both performance and cost   </a:t>
            </a:r>
          </a:p>
        </p:txBody>
      </p:sp>
    </p:spTree>
    <p:extLst>
      <p:ext uri="{BB962C8B-B14F-4D97-AF65-F5344CB8AC3E}">
        <p14:creationId xmlns:p14="http://schemas.microsoft.com/office/powerpoint/2010/main" val="420702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lstStyle/>
          <a:p>
            <a:r>
              <a:rPr lang="en-US" altLang="en-US" dirty="0"/>
              <a:t>Testing Holdover in Realistic Conditions </a:t>
            </a:r>
            <a:endParaRPr lang="he-IL" dirty="0"/>
          </a:p>
        </p:txBody>
      </p:sp>
      <p:sp>
        <p:nvSpPr>
          <p:cNvPr id="3" name="Content Placeholder 2"/>
          <p:cNvSpPr>
            <a:spLocks noGrp="1"/>
          </p:cNvSpPr>
          <p:nvPr>
            <p:ph idx="1"/>
          </p:nvPr>
        </p:nvSpPr>
        <p:spPr>
          <a:xfrm>
            <a:off x="518400" y="774000"/>
            <a:ext cx="8121600" cy="4032000"/>
          </a:xfrm>
        </p:spPr>
        <p:txBody>
          <a:bodyPr>
            <a:normAutofit/>
          </a:bodyPr>
          <a:lstStyle/>
          <a:p>
            <a:pPr marL="285750" indent="-285750">
              <a:buFont typeface="Arial" panose="020B0604020202020204" pitchFamily="34" charset="0"/>
              <a:buChar char="•"/>
            </a:pPr>
            <a:r>
              <a:rPr lang="en-US" dirty="0"/>
              <a:t>The objectives of the test were to measure the </a:t>
            </a:r>
            <a:r>
              <a:rPr lang="en-US" b="1" dirty="0"/>
              <a:t>real</a:t>
            </a:r>
            <a:r>
              <a:rPr lang="en-US" dirty="0"/>
              <a:t> performance of the Super DOCXO Vs Rubidium in lock and in holdover modes</a:t>
            </a:r>
          </a:p>
          <a:p>
            <a:pPr marL="285750" indent="-285750">
              <a:buFont typeface="Arial" panose="020B0604020202020204" pitchFamily="34" charset="0"/>
              <a:buChar char="•"/>
            </a:pPr>
            <a:r>
              <a:rPr lang="en-US" dirty="0"/>
              <a:t>Two PTP grand masters were placed in the </a:t>
            </a:r>
            <a:r>
              <a:rPr lang="en-US" u="sng" dirty="0"/>
              <a:t>same oven under same temperature conditions</a:t>
            </a:r>
            <a:endParaRPr lang="en-US" dirty="0"/>
          </a:p>
          <a:p>
            <a:pPr marL="285750" indent="-285750">
              <a:buFont typeface="Arial" panose="020B0604020202020204" pitchFamily="34" charset="0"/>
              <a:buChar char="•"/>
            </a:pPr>
            <a:r>
              <a:rPr lang="en-US" dirty="0"/>
              <a:t>Vendor A with Super DOCXO and Vendor B with Rubidium (</a:t>
            </a:r>
            <a:r>
              <a:rPr lang="en-US" dirty="0" err="1"/>
              <a:t>Rb</a:t>
            </a:r>
            <a:r>
              <a:rPr lang="en-US" dirty="0"/>
              <a:t> market leader) </a:t>
            </a:r>
          </a:p>
          <a:p>
            <a:pPr marL="285750" indent="-285750">
              <a:buFont typeface="Arial" panose="020B0604020202020204" pitchFamily="34" charset="0"/>
              <a:buChar char="•"/>
            </a:pPr>
            <a:r>
              <a:rPr lang="en-US" dirty="0"/>
              <a:t>Both devices were connected to the </a:t>
            </a:r>
            <a:r>
              <a:rPr lang="en-US" u="sng" dirty="0"/>
              <a:t>same GPS simulator </a:t>
            </a:r>
            <a:r>
              <a:rPr lang="en-US" dirty="0"/>
              <a:t>using a GNSS splitter</a:t>
            </a:r>
          </a:p>
          <a:p>
            <a:pPr marL="285750" indent="-285750">
              <a:buFont typeface="Arial" panose="020B0604020202020204" pitchFamily="34" charset="0"/>
              <a:buChar char="•"/>
            </a:pPr>
            <a:r>
              <a:rPr lang="en-US" dirty="0"/>
              <a:t>Both device were </a:t>
            </a:r>
            <a:r>
              <a:rPr lang="en-US" u="sng" dirty="0"/>
              <a:t>powered at the same time </a:t>
            </a:r>
            <a:r>
              <a:rPr lang="en-US" dirty="0"/>
              <a:t>and have been locked to GPS for 72 hours before holdover initiated</a:t>
            </a:r>
          </a:p>
          <a:p>
            <a:pPr marL="285750" indent="-285750">
              <a:buFont typeface="Arial" panose="020B0604020202020204" pitchFamily="34" charset="0"/>
              <a:buChar char="•"/>
            </a:pPr>
            <a:r>
              <a:rPr lang="en-US" dirty="0"/>
              <a:t>The temperature in the oven varied between 25C to 35C</a:t>
            </a:r>
          </a:p>
          <a:p>
            <a:pPr marL="685800" lvl="1" indent="-342900">
              <a:buFont typeface="+mj-lt"/>
              <a:buAutoNum type="arabicPeriod"/>
            </a:pPr>
            <a:endParaRPr lang="en-US" dirty="0"/>
          </a:p>
          <a:p>
            <a:pPr marL="685800" lvl="1" indent="-342900">
              <a:buFont typeface="+mj-lt"/>
              <a:buAutoNum type="arabicPeriod"/>
            </a:pPr>
            <a:endParaRPr lang="he-IL" dirty="0"/>
          </a:p>
        </p:txBody>
      </p:sp>
    </p:spTree>
    <p:extLst>
      <p:ext uri="{BB962C8B-B14F-4D97-AF65-F5344CB8AC3E}">
        <p14:creationId xmlns:p14="http://schemas.microsoft.com/office/powerpoint/2010/main" val="155540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lstStyle/>
          <a:p>
            <a:r>
              <a:rPr lang="en-US" altLang="en-US" dirty="0"/>
              <a:t>The </a:t>
            </a:r>
            <a:r>
              <a:rPr lang="en-US" dirty="0"/>
              <a:t>Duel</a:t>
            </a:r>
            <a:endParaRPr lang="he-IL" dirty="0"/>
          </a:p>
        </p:txBody>
      </p:sp>
      <p:sp>
        <p:nvSpPr>
          <p:cNvPr id="5" name="Content Placeholder 4">
            <a:extLst>
              <a:ext uri="{FF2B5EF4-FFF2-40B4-BE49-F238E27FC236}">
                <a16:creationId xmlns:a16="http://schemas.microsoft.com/office/drawing/2014/main" id="{7F3E7D4B-04F3-4FCD-8C8A-B26F95210008}"/>
              </a:ext>
            </a:extLst>
          </p:cNvPr>
          <p:cNvSpPr>
            <a:spLocks noGrp="1"/>
          </p:cNvSpPr>
          <p:nvPr>
            <p:ph idx="1"/>
          </p:nvPr>
        </p:nvSpPr>
        <p:spPr/>
        <p:txBody>
          <a:bodyPr/>
          <a:lstStyle/>
          <a:p>
            <a:endParaRPr lang="en-IL"/>
          </a:p>
        </p:txBody>
      </p:sp>
      <p:pic>
        <p:nvPicPr>
          <p:cNvPr id="6" name="Picture 2" descr="Image result for The good the bad and the ugly the duel">
            <a:extLst>
              <a:ext uri="{FF2B5EF4-FFF2-40B4-BE49-F238E27FC236}">
                <a16:creationId xmlns:a16="http://schemas.microsoft.com/office/drawing/2014/main" id="{4BA60BC0-4363-430A-8A63-56702DFC6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32" y="942109"/>
            <a:ext cx="7262945" cy="3527715"/>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3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auto">
          <a:xfrm>
            <a:off x="938377" y="2238992"/>
            <a:ext cx="5724636" cy="1512482"/>
          </a:xfrm>
          <a:prstGeom prst="roundRect">
            <a:avLst/>
          </a:prstGeom>
          <a:solidFill>
            <a:schemeClr val="bg1">
              <a:lumMod val="9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2" name="Title 1"/>
          <p:cNvSpPr>
            <a:spLocks noGrp="1"/>
          </p:cNvSpPr>
          <p:nvPr>
            <p:ph type="title"/>
          </p:nvPr>
        </p:nvSpPr>
        <p:spPr/>
        <p:txBody>
          <a:bodyPr/>
          <a:lstStyle/>
          <a:p>
            <a:r>
              <a:rPr lang="en-US" dirty="0"/>
              <a:t>Test Setup – The Duel </a:t>
            </a:r>
            <a:endParaRPr lang="he-IL" dirty="0"/>
          </a:p>
        </p:txBody>
      </p:sp>
      <p:sp>
        <p:nvSpPr>
          <p:cNvPr id="35" name="TextBox 34"/>
          <p:cNvSpPr txBox="1"/>
          <p:nvPr/>
        </p:nvSpPr>
        <p:spPr>
          <a:xfrm>
            <a:off x="4519840" y="2522818"/>
            <a:ext cx="1863114" cy="307777"/>
          </a:xfrm>
          <a:prstGeom prst="rect">
            <a:avLst/>
          </a:prstGeom>
          <a:noFill/>
        </p:spPr>
        <p:txBody>
          <a:bodyPr wrap="square" rtlCol="0">
            <a:spAutoFit/>
          </a:bodyPr>
          <a:lstStyle/>
          <a:p>
            <a:pPr marL="0" indent="0" algn="ctr">
              <a:buClr>
                <a:srgbClr val="002060"/>
              </a:buClr>
              <a:buFont typeface="Arial" pitchFamily="34" charset="0"/>
              <a:buNone/>
            </a:pPr>
            <a:r>
              <a:rPr lang="en-US" sz="1400" b="1" dirty="0"/>
              <a:t>Super DOCXO</a:t>
            </a:r>
          </a:p>
        </p:txBody>
      </p:sp>
      <p:sp>
        <p:nvSpPr>
          <p:cNvPr id="30" name="Rectangle 29"/>
          <p:cNvSpPr/>
          <p:nvPr/>
        </p:nvSpPr>
        <p:spPr bwMode="auto">
          <a:xfrm>
            <a:off x="3205329" y="1696435"/>
            <a:ext cx="864096" cy="520700"/>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wrap="none" lIns="67500" tIns="35100" rIns="67500" bIns="35100" rtlCol="0" anchor="ctr"/>
          <a:lstStyle/>
          <a:p>
            <a:pPr marL="0" indent="0" algn="ctr">
              <a:buClr>
                <a:schemeClr val="accent1"/>
              </a:buClr>
              <a:buFont typeface="Arial" panose="020B0604020202020204" pitchFamily="34" charset="0"/>
              <a:buNone/>
            </a:pPr>
            <a:r>
              <a:rPr lang="en-US" sz="1000" dirty="0">
                <a:solidFill>
                  <a:schemeClr val="tx1"/>
                </a:solidFill>
              </a:rPr>
              <a:t>GNSS</a:t>
            </a:r>
          </a:p>
          <a:p>
            <a:pPr marL="0" indent="0" algn="ctr">
              <a:buClr>
                <a:schemeClr val="accent1"/>
              </a:buClr>
              <a:buFont typeface="Arial" panose="020B0604020202020204" pitchFamily="34" charset="0"/>
              <a:buNone/>
            </a:pPr>
            <a:r>
              <a:rPr lang="en-US" sz="1050" dirty="0"/>
              <a:t>Splitter </a:t>
            </a:r>
            <a:endParaRPr lang="en-US" sz="1050" dirty="0">
              <a:solidFill>
                <a:schemeClr val="tx1"/>
              </a:solidFill>
            </a:endParaRPr>
          </a:p>
        </p:txBody>
      </p:sp>
      <p:cxnSp>
        <p:nvCxnSpPr>
          <p:cNvPr id="33" name="Elbow Connector 32"/>
          <p:cNvCxnSpPr>
            <a:stCxn id="84" idx="2"/>
            <a:endCxn id="30" idx="0"/>
          </p:cNvCxnSpPr>
          <p:nvPr/>
        </p:nvCxnSpPr>
        <p:spPr>
          <a:xfrm rot="5400000">
            <a:off x="3474363" y="1370103"/>
            <a:ext cx="489346" cy="163318"/>
          </a:xfrm>
          <a:prstGeom prst="bentConnector3">
            <a:avLst>
              <a:gd name="adj1" fmla="val 50000"/>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05329" y="1372693"/>
            <a:ext cx="1998221" cy="200055"/>
          </a:xfrm>
          <a:prstGeom prst="rect">
            <a:avLst/>
          </a:prstGeom>
          <a:noFill/>
        </p:spPr>
        <p:txBody>
          <a:bodyPr wrap="square" rtlCol="0">
            <a:spAutoFit/>
          </a:bodyPr>
          <a:lstStyle/>
          <a:p>
            <a:pPr algn="ctr">
              <a:buClr>
                <a:srgbClr val="002060"/>
              </a:buClr>
            </a:pPr>
            <a:r>
              <a:rPr lang="en-US" sz="700" dirty="0"/>
              <a:t>GNSS RF</a:t>
            </a:r>
          </a:p>
        </p:txBody>
      </p:sp>
      <p:cxnSp>
        <p:nvCxnSpPr>
          <p:cNvPr id="38" name="Elbow Connector 37"/>
          <p:cNvCxnSpPr>
            <a:stCxn id="30" idx="1"/>
          </p:cNvCxnSpPr>
          <p:nvPr/>
        </p:nvCxnSpPr>
        <p:spPr>
          <a:xfrm rot="10800000" flipV="1">
            <a:off x="2906431" y="1956784"/>
            <a:ext cx="298898" cy="923755"/>
          </a:xfrm>
          <a:prstGeom prst="bentConnector2">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0" idx="3"/>
          </p:cNvCxnSpPr>
          <p:nvPr/>
        </p:nvCxnSpPr>
        <p:spPr>
          <a:xfrm>
            <a:off x="4069425" y="1956785"/>
            <a:ext cx="326636" cy="962186"/>
          </a:xfrm>
          <a:prstGeom prst="bentConnector2">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auto">
          <a:xfrm>
            <a:off x="3368647" y="686389"/>
            <a:ext cx="864096" cy="520700"/>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wrap="none" lIns="67500" tIns="35100" rIns="67500" bIns="35100" rtlCol="0" anchor="ctr"/>
          <a:lstStyle/>
          <a:p>
            <a:pPr marL="0" indent="0" algn="ctr">
              <a:buClr>
                <a:schemeClr val="accent1"/>
              </a:buClr>
              <a:buFont typeface="Arial" panose="020B0604020202020204" pitchFamily="34" charset="0"/>
              <a:buNone/>
            </a:pPr>
            <a:r>
              <a:rPr lang="en-US" sz="1000" dirty="0">
                <a:solidFill>
                  <a:schemeClr val="tx1"/>
                </a:solidFill>
              </a:rPr>
              <a:t>GPS </a:t>
            </a:r>
          </a:p>
          <a:p>
            <a:pPr marL="0" indent="0" algn="ctr">
              <a:buClr>
                <a:schemeClr val="accent1"/>
              </a:buClr>
              <a:buFont typeface="Arial" panose="020B0604020202020204" pitchFamily="34" charset="0"/>
              <a:buNone/>
            </a:pPr>
            <a:r>
              <a:rPr lang="en-US" sz="1000" dirty="0"/>
              <a:t>Simulator </a:t>
            </a:r>
            <a:endParaRPr lang="en-US" sz="1050" dirty="0">
              <a:solidFill>
                <a:schemeClr val="tx1"/>
              </a:solidFill>
            </a:endParaRPr>
          </a:p>
        </p:txBody>
      </p:sp>
      <p:sp>
        <p:nvSpPr>
          <p:cNvPr id="89" name="Rectangle 88"/>
          <p:cNvSpPr/>
          <p:nvPr/>
        </p:nvSpPr>
        <p:spPr bwMode="auto">
          <a:xfrm>
            <a:off x="4881027" y="686254"/>
            <a:ext cx="864096" cy="520700"/>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wrap="none" lIns="67500" tIns="35100" rIns="67500" bIns="35100" rtlCol="0" anchor="ctr"/>
          <a:lstStyle/>
          <a:p>
            <a:pPr marL="0" indent="0" algn="ctr">
              <a:buClr>
                <a:schemeClr val="accent1"/>
              </a:buClr>
              <a:buFont typeface="Arial" panose="020B0604020202020204" pitchFamily="34" charset="0"/>
              <a:buNone/>
            </a:pPr>
            <a:r>
              <a:rPr lang="en-US" sz="1000" dirty="0"/>
              <a:t>Cs Clock</a:t>
            </a:r>
            <a:endParaRPr lang="en-US" sz="1000" dirty="0">
              <a:solidFill>
                <a:schemeClr val="tx1"/>
              </a:solidFill>
            </a:endParaRPr>
          </a:p>
        </p:txBody>
      </p:sp>
      <p:cxnSp>
        <p:nvCxnSpPr>
          <p:cNvPr id="90" name="Elbow Connector 89"/>
          <p:cNvCxnSpPr>
            <a:stCxn id="89" idx="1"/>
            <a:endCxn id="84" idx="3"/>
          </p:cNvCxnSpPr>
          <p:nvPr/>
        </p:nvCxnSpPr>
        <p:spPr>
          <a:xfrm rot="10800000" flipV="1">
            <a:off x="4232743" y="946603"/>
            <a:ext cx="648284" cy="135"/>
          </a:xfrm>
          <a:prstGeom prst="bentConnector3">
            <a:avLst>
              <a:gd name="adj1" fmla="val 50000"/>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291251" y="686389"/>
            <a:ext cx="534121" cy="215444"/>
          </a:xfrm>
          <a:prstGeom prst="rect">
            <a:avLst/>
          </a:prstGeom>
        </p:spPr>
        <p:txBody>
          <a:bodyPr wrap="none">
            <a:spAutoFit/>
          </a:bodyPr>
          <a:lstStyle/>
          <a:p>
            <a:pPr algn="ctr">
              <a:buClr>
                <a:srgbClr val="002060"/>
              </a:buClr>
            </a:pPr>
            <a:r>
              <a:rPr lang="en-US" sz="800" dirty="0"/>
              <a:t>10MHz</a:t>
            </a:r>
          </a:p>
        </p:txBody>
      </p:sp>
      <p:sp>
        <p:nvSpPr>
          <p:cNvPr id="98" name="TextBox 97"/>
          <p:cNvSpPr txBox="1"/>
          <p:nvPr/>
        </p:nvSpPr>
        <p:spPr>
          <a:xfrm>
            <a:off x="919537" y="2521329"/>
            <a:ext cx="1863114" cy="307777"/>
          </a:xfrm>
          <a:prstGeom prst="rect">
            <a:avLst/>
          </a:prstGeom>
          <a:noFill/>
        </p:spPr>
        <p:txBody>
          <a:bodyPr wrap="square" rtlCol="0">
            <a:spAutoFit/>
          </a:bodyPr>
          <a:lstStyle/>
          <a:p>
            <a:pPr marL="0" indent="0" algn="ctr">
              <a:buClr>
                <a:srgbClr val="002060"/>
              </a:buClr>
              <a:buFont typeface="Arial" pitchFamily="34" charset="0"/>
              <a:buNone/>
            </a:pPr>
            <a:r>
              <a:rPr lang="en-US" sz="1400" b="1" dirty="0"/>
              <a:t>Rubidium </a:t>
            </a:r>
          </a:p>
        </p:txBody>
      </p:sp>
      <p:sp>
        <p:nvSpPr>
          <p:cNvPr id="100" name="Rectangle 99"/>
          <p:cNvSpPr/>
          <p:nvPr/>
        </p:nvSpPr>
        <p:spPr bwMode="auto">
          <a:xfrm>
            <a:off x="3209138" y="3846969"/>
            <a:ext cx="1310702" cy="704302"/>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wrap="none" lIns="67500" tIns="35100" rIns="67500" bIns="35100" rtlCol="0" anchor="ctr"/>
          <a:lstStyle/>
          <a:p>
            <a:pPr marL="0" indent="0" algn="ctr">
              <a:buClr>
                <a:schemeClr val="accent1"/>
              </a:buClr>
              <a:buFont typeface="Arial" panose="020B0604020202020204" pitchFamily="34" charset="0"/>
              <a:buNone/>
            </a:pPr>
            <a:r>
              <a:rPr lang="en-US" sz="1000" dirty="0"/>
              <a:t>Tester</a:t>
            </a:r>
            <a:endParaRPr lang="en-US" sz="1000" dirty="0">
              <a:solidFill>
                <a:schemeClr val="tx1"/>
              </a:solidFill>
            </a:endParaRPr>
          </a:p>
        </p:txBody>
      </p:sp>
      <p:cxnSp>
        <p:nvCxnSpPr>
          <p:cNvPr id="101" name="Elbow Connector 100"/>
          <p:cNvCxnSpPr>
            <a:cxnSpLocks/>
            <a:endCxn id="100" idx="1"/>
          </p:cNvCxnSpPr>
          <p:nvPr/>
        </p:nvCxnSpPr>
        <p:spPr>
          <a:xfrm rot="16200000" flipH="1">
            <a:off x="2349623" y="3339605"/>
            <a:ext cx="939004" cy="780025"/>
          </a:xfrm>
          <a:prstGeom prst="bentConnector2">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100" idx="3"/>
          </p:cNvCxnSpPr>
          <p:nvPr/>
        </p:nvCxnSpPr>
        <p:spPr>
          <a:xfrm rot="5400000">
            <a:off x="4509659" y="3257382"/>
            <a:ext cx="951920" cy="931557"/>
          </a:xfrm>
          <a:prstGeom prst="bentConnector2">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390674" y="4488905"/>
            <a:ext cx="1998221" cy="200055"/>
          </a:xfrm>
          <a:prstGeom prst="rect">
            <a:avLst/>
          </a:prstGeom>
          <a:noFill/>
        </p:spPr>
        <p:txBody>
          <a:bodyPr wrap="square" rtlCol="0">
            <a:spAutoFit/>
          </a:bodyPr>
          <a:lstStyle/>
          <a:p>
            <a:pPr algn="ctr">
              <a:buClr>
                <a:srgbClr val="002060"/>
              </a:buClr>
            </a:pPr>
            <a:r>
              <a:rPr lang="en-US" sz="700" dirty="0"/>
              <a:t>PPS REF</a:t>
            </a:r>
          </a:p>
        </p:txBody>
      </p:sp>
      <p:sp>
        <p:nvSpPr>
          <p:cNvPr id="109" name="TextBox 108"/>
          <p:cNvSpPr txBox="1"/>
          <p:nvPr/>
        </p:nvSpPr>
        <p:spPr>
          <a:xfrm>
            <a:off x="4047622" y="3961662"/>
            <a:ext cx="1998221" cy="200055"/>
          </a:xfrm>
          <a:prstGeom prst="rect">
            <a:avLst/>
          </a:prstGeom>
          <a:noFill/>
        </p:spPr>
        <p:txBody>
          <a:bodyPr wrap="square" rtlCol="0">
            <a:spAutoFit/>
          </a:bodyPr>
          <a:lstStyle/>
          <a:p>
            <a:pPr algn="ctr">
              <a:buClr>
                <a:srgbClr val="002060"/>
              </a:buClr>
            </a:pPr>
            <a:r>
              <a:rPr lang="en-US" sz="700" dirty="0"/>
              <a:t>PPS</a:t>
            </a:r>
          </a:p>
        </p:txBody>
      </p:sp>
      <p:cxnSp>
        <p:nvCxnSpPr>
          <p:cNvPr id="110" name="Elbow Connector 109"/>
          <p:cNvCxnSpPr>
            <a:stCxn id="84" idx="1"/>
            <a:endCxn id="100" idx="2"/>
          </p:cNvCxnSpPr>
          <p:nvPr/>
        </p:nvCxnSpPr>
        <p:spPr>
          <a:xfrm rot="10800000" flipH="1" flipV="1">
            <a:off x="3368647" y="946739"/>
            <a:ext cx="495842" cy="3604532"/>
          </a:xfrm>
          <a:prstGeom prst="bentConnector4">
            <a:avLst>
              <a:gd name="adj1" fmla="val -561186"/>
              <a:gd name="adj2" fmla="val 106342"/>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927174" y="3948431"/>
            <a:ext cx="1998221" cy="200055"/>
          </a:xfrm>
          <a:prstGeom prst="rect">
            <a:avLst/>
          </a:prstGeom>
          <a:noFill/>
        </p:spPr>
        <p:txBody>
          <a:bodyPr wrap="square" rtlCol="0">
            <a:spAutoFit/>
          </a:bodyPr>
          <a:lstStyle/>
          <a:p>
            <a:pPr algn="ctr">
              <a:buClr>
                <a:srgbClr val="002060"/>
              </a:buClr>
            </a:pPr>
            <a:r>
              <a:rPr lang="en-US" sz="700" dirty="0"/>
              <a:t>PPS</a:t>
            </a:r>
          </a:p>
        </p:txBody>
      </p:sp>
      <p:sp>
        <p:nvSpPr>
          <p:cNvPr id="121" name="TextBox 120"/>
          <p:cNvSpPr txBox="1"/>
          <p:nvPr/>
        </p:nvSpPr>
        <p:spPr>
          <a:xfrm>
            <a:off x="2838971" y="2327778"/>
            <a:ext cx="1863114" cy="307777"/>
          </a:xfrm>
          <a:prstGeom prst="rect">
            <a:avLst/>
          </a:prstGeom>
          <a:noFill/>
        </p:spPr>
        <p:txBody>
          <a:bodyPr wrap="square" rtlCol="0">
            <a:spAutoFit/>
          </a:bodyPr>
          <a:lstStyle/>
          <a:p>
            <a:pPr marL="0" indent="0" algn="ctr">
              <a:buClr>
                <a:srgbClr val="002060"/>
              </a:buClr>
              <a:buFont typeface="Arial" pitchFamily="34" charset="0"/>
              <a:buNone/>
            </a:pPr>
            <a:r>
              <a:rPr lang="en-US" sz="1400" b="1" dirty="0"/>
              <a:t>Oven</a:t>
            </a:r>
          </a:p>
        </p:txBody>
      </p:sp>
      <p:sp>
        <p:nvSpPr>
          <p:cNvPr id="6" name="Rectangle 5">
            <a:extLst>
              <a:ext uri="{FF2B5EF4-FFF2-40B4-BE49-F238E27FC236}">
                <a16:creationId xmlns:a16="http://schemas.microsoft.com/office/drawing/2014/main" id="{7AFDE950-D3AC-4020-9F7F-2F87B6CAE88D}"/>
              </a:ext>
            </a:extLst>
          </p:cNvPr>
          <p:cNvSpPr/>
          <p:nvPr/>
        </p:nvSpPr>
        <p:spPr>
          <a:xfrm>
            <a:off x="4327239" y="2905470"/>
            <a:ext cx="1836227" cy="432191"/>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Vendor A</a:t>
            </a:r>
            <a:endParaRPr lang="en-IL" dirty="0">
              <a:solidFill>
                <a:schemeClr val="tx1"/>
              </a:solidFill>
            </a:endParaRPr>
          </a:p>
        </p:txBody>
      </p:sp>
      <p:sp>
        <p:nvSpPr>
          <p:cNvPr id="29" name="Rectangle 28">
            <a:extLst>
              <a:ext uri="{FF2B5EF4-FFF2-40B4-BE49-F238E27FC236}">
                <a16:creationId xmlns:a16="http://schemas.microsoft.com/office/drawing/2014/main" id="{D9A4868E-E72C-413E-9390-5BA92AE608F5}"/>
              </a:ext>
            </a:extLst>
          </p:cNvPr>
          <p:cNvSpPr/>
          <p:nvPr/>
        </p:nvSpPr>
        <p:spPr>
          <a:xfrm>
            <a:off x="1493146" y="2924793"/>
            <a:ext cx="1836227" cy="432191"/>
          </a:xfrm>
          <a:prstGeom prst="rect">
            <a:avLst/>
          </a:prstGeom>
          <a:solidFill>
            <a:schemeClr val="tx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 B</a:t>
            </a:r>
            <a:endParaRPr lang="en-IL" dirty="0"/>
          </a:p>
        </p:txBody>
      </p:sp>
      <p:pic>
        <p:nvPicPr>
          <p:cNvPr id="2050" name="Picture 2" descr="Image result for The good the bad and the ugly the duel">
            <a:extLst>
              <a:ext uri="{FF2B5EF4-FFF2-40B4-BE49-F238E27FC236}">
                <a16:creationId xmlns:a16="http://schemas.microsoft.com/office/drawing/2014/main" id="{5ACD2C27-2E98-4CCB-8AA1-5429C4067D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394" y="530421"/>
            <a:ext cx="2599833" cy="1262775"/>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3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0"/>
            <a:ext cx="8316468" cy="774000"/>
          </a:xfrm>
        </p:spPr>
        <p:txBody>
          <a:bodyPr/>
          <a:lstStyle/>
          <a:p>
            <a:r>
              <a:rPr lang="en-US" dirty="0"/>
              <a:t>Temperature Profile </a:t>
            </a:r>
            <a:endParaRPr lang="he-IL" dirty="0"/>
          </a:p>
        </p:txBody>
      </p:sp>
      <p:sp>
        <p:nvSpPr>
          <p:cNvPr id="52" name="TextBox 51"/>
          <p:cNvSpPr txBox="1"/>
          <p:nvPr/>
        </p:nvSpPr>
        <p:spPr>
          <a:xfrm>
            <a:off x="7184065" y="3348021"/>
            <a:ext cx="1998221" cy="230832"/>
          </a:xfrm>
          <a:prstGeom prst="rect">
            <a:avLst/>
          </a:prstGeom>
          <a:noFill/>
        </p:spPr>
        <p:txBody>
          <a:bodyPr wrap="square" rtlCol="0">
            <a:spAutoFit/>
          </a:bodyPr>
          <a:lstStyle/>
          <a:p>
            <a:pPr algn="ctr">
              <a:buClr>
                <a:srgbClr val="002060"/>
              </a:buClr>
            </a:pPr>
            <a:r>
              <a:rPr lang="en-US" sz="900" b="1" dirty="0"/>
              <a:t>…</a:t>
            </a:r>
            <a:endParaRPr lang="en-US" sz="700" b="1" dirty="0"/>
          </a:p>
        </p:txBody>
      </p:sp>
      <p:sp>
        <p:nvSpPr>
          <p:cNvPr id="13" name="Rectangle 12"/>
          <p:cNvSpPr/>
          <p:nvPr/>
        </p:nvSpPr>
        <p:spPr>
          <a:xfrm>
            <a:off x="460424" y="913826"/>
            <a:ext cx="4572000" cy="1546577"/>
          </a:xfrm>
          <a:prstGeom prst="rect">
            <a:avLst/>
          </a:prstGeom>
        </p:spPr>
        <p:txBody>
          <a:bodyPr>
            <a:spAutoFit/>
          </a:bodyPr>
          <a:lstStyle/>
          <a:p>
            <a:r>
              <a:rPr lang="en-US" dirty="0"/>
              <a:t>The oven was running the following temperature profile during the entire measurement:</a:t>
            </a:r>
          </a:p>
          <a:p>
            <a:pPr marL="685800" lvl="1" indent="-342900">
              <a:buFont typeface="+mj-lt"/>
              <a:buAutoNum type="arabicPeriod"/>
            </a:pPr>
            <a:r>
              <a:rPr lang="en-US" dirty="0"/>
              <a:t>25C for 4 hours</a:t>
            </a:r>
          </a:p>
          <a:p>
            <a:pPr marL="685800" lvl="1" indent="-342900">
              <a:buFont typeface="+mj-lt"/>
              <a:buAutoNum type="arabicPeriod"/>
            </a:pPr>
            <a:r>
              <a:rPr lang="en-US" dirty="0"/>
              <a:t>Ramp from 25C to 35C at 1.5C/min</a:t>
            </a:r>
          </a:p>
          <a:p>
            <a:pPr marL="685800" lvl="1" indent="-342900">
              <a:buFont typeface="+mj-lt"/>
              <a:buAutoNum type="arabicPeriod"/>
            </a:pPr>
            <a:r>
              <a:rPr lang="en-US" dirty="0"/>
              <a:t>35C for 4 hours </a:t>
            </a:r>
          </a:p>
          <a:p>
            <a:pPr marL="685800" lvl="1" indent="-342900">
              <a:buFont typeface="+mj-lt"/>
              <a:buAutoNum type="arabicPeriod"/>
            </a:pPr>
            <a:r>
              <a:rPr lang="en-US" dirty="0"/>
              <a:t>Drop from 35C to 25C at 1.5C/min</a:t>
            </a:r>
          </a:p>
          <a:p>
            <a:pPr marL="685800" lvl="1" indent="-342900">
              <a:buFont typeface="+mj-lt"/>
              <a:buAutoNum type="arabicPeriod"/>
            </a:pPr>
            <a:r>
              <a:rPr lang="en-US" dirty="0"/>
              <a:t>Back to #1</a:t>
            </a:r>
          </a:p>
        </p:txBody>
      </p:sp>
      <p:grpSp>
        <p:nvGrpSpPr>
          <p:cNvPr id="15" name="Group 14"/>
          <p:cNvGrpSpPr/>
          <p:nvPr/>
        </p:nvGrpSpPr>
        <p:grpSpPr>
          <a:xfrm>
            <a:off x="1338" y="2544589"/>
            <a:ext cx="8361826" cy="1546084"/>
            <a:chOff x="472883" y="2766302"/>
            <a:chExt cx="7888943" cy="1021611"/>
          </a:xfrm>
        </p:grpSpPr>
        <p:sp>
          <p:nvSpPr>
            <p:cNvPr id="47" name="TextBox 46"/>
            <p:cNvSpPr txBox="1"/>
            <p:nvPr/>
          </p:nvSpPr>
          <p:spPr>
            <a:xfrm>
              <a:off x="518400" y="3343111"/>
              <a:ext cx="1998221" cy="200055"/>
            </a:xfrm>
            <a:prstGeom prst="rect">
              <a:avLst/>
            </a:prstGeom>
            <a:noFill/>
          </p:spPr>
          <p:txBody>
            <a:bodyPr wrap="square" rtlCol="0">
              <a:spAutoFit/>
            </a:bodyPr>
            <a:lstStyle/>
            <a:p>
              <a:pPr algn="ctr">
                <a:buClr>
                  <a:srgbClr val="002060"/>
                </a:buClr>
              </a:pPr>
              <a:r>
                <a:rPr lang="en-US" sz="700" b="1" dirty="0"/>
                <a:t>25C</a:t>
              </a:r>
            </a:p>
          </p:txBody>
        </p:sp>
        <p:sp>
          <p:nvSpPr>
            <p:cNvPr id="51" name="TextBox 50"/>
            <p:cNvSpPr txBox="1"/>
            <p:nvPr/>
          </p:nvSpPr>
          <p:spPr>
            <a:xfrm>
              <a:off x="6334908" y="3337119"/>
              <a:ext cx="1998221" cy="200055"/>
            </a:xfrm>
            <a:prstGeom prst="rect">
              <a:avLst/>
            </a:prstGeom>
            <a:noFill/>
          </p:spPr>
          <p:txBody>
            <a:bodyPr wrap="square" rtlCol="0">
              <a:spAutoFit/>
            </a:bodyPr>
            <a:lstStyle/>
            <a:p>
              <a:pPr algn="ctr">
                <a:buClr>
                  <a:srgbClr val="002060"/>
                </a:buClr>
              </a:pPr>
              <a:r>
                <a:rPr lang="en-US" sz="700" b="1" dirty="0"/>
                <a:t>25C</a:t>
              </a:r>
            </a:p>
          </p:txBody>
        </p:sp>
        <p:sp>
          <p:nvSpPr>
            <p:cNvPr id="57" name="TextBox 56"/>
            <p:cNvSpPr txBox="1"/>
            <p:nvPr/>
          </p:nvSpPr>
          <p:spPr>
            <a:xfrm>
              <a:off x="472883" y="3587858"/>
              <a:ext cx="1998221" cy="200055"/>
            </a:xfrm>
            <a:prstGeom prst="rect">
              <a:avLst/>
            </a:prstGeom>
            <a:noFill/>
          </p:spPr>
          <p:txBody>
            <a:bodyPr wrap="square" rtlCol="0">
              <a:spAutoFit/>
            </a:bodyPr>
            <a:lstStyle/>
            <a:p>
              <a:pPr algn="ctr">
                <a:buClr>
                  <a:srgbClr val="002060"/>
                </a:buClr>
              </a:pPr>
              <a:r>
                <a:rPr lang="en-US" sz="700" b="1" dirty="0"/>
                <a:t>4 Hours </a:t>
              </a:r>
            </a:p>
          </p:txBody>
        </p:sp>
        <p:grpSp>
          <p:nvGrpSpPr>
            <p:cNvPr id="14" name="Group 13"/>
            <p:cNvGrpSpPr/>
            <p:nvPr/>
          </p:nvGrpSpPr>
          <p:grpSpPr>
            <a:xfrm>
              <a:off x="984877" y="2766302"/>
              <a:ext cx="6806799" cy="1018201"/>
              <a:chOff x="984877" y="2766302"/>
              <a:chExt cx="6806799" cy="1018201"/>
            </a:xfrm>
          </p:grpSpPr>
          <p:cxnSp>
            <p:nvCxnSpPr>
              <p:cNvPr id="5" name="Straight Connector 4"/>
              <p:cNvCxnSpPr/>
              <p:nvPr/>
            </p:nvCxnSpPr>
            <p:spPr>
              <a:xfrm>
                <a:off x="984877" y="3551471"/>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45601" y="2975407"/>
                <a:ext cx="436592" cy="57680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82193" y="2975407"/>
                <a:ext cx="976652"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58845" y="2975407"/>
                <a:ext cx="391500" cy="576064"/>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0345" y="3549881"/>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921664" y="2986476"/>
                <a:ext cx="436592" cy="57680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58256" y="2986476"/>
                <a:ext cx="976652"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4908" y="2986476"/>
                <a:ext cx="391500" cy="576064"/>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26408" y="3560950"/>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71408" y="2766303"/>
                <a:ext cx="1998221" cy="200055"/>
              </a:xfrm>
              <a:prstGeom prst="rect">
                <a:avLst/>
              </a:prstGeom>
              <a:noFill/>
            </p:spPr>
            <p:txBody>
              <a:bodyPr wrap="square" rtlCol="0">
                <a:spAutoFit/>
              </a:bodyPr>
              <a:lstStyle/>
              <a:p>
                <a:pPr algn="ctr">
                  <a:buClr>
                    <a:srgbClr val="002060"/>
                  </a:buClr>
                </a:pPr>
                <a:r>
                  <a:rPr lang="en-US" sz="700" b="1" dirty="0"/>
                  <a:t>35C</a:t>
                </a:r>
              </a:p>
            </p:txBody>
          </p:sp>
          <p:sp>
            <p:nvSpPr>
              <p:cNvPr id="49" name="TextBox 48"/>
              <p:cNvSpPr txBox="1"/>
              <p:nvPr/>
            </p:nvSpPr>
            <p:spPr>
              <a:xfrm>
                <a:off x="3362178" y="3346596"/>
                <a:ext cx="1998221" cy="200055"/>
              </a:xfrm>
              <a:prstGeom prst="rect">
                <a:avLst/>
              </a:prstGeom>
              <a:noFill/>
            </p:spPr>
            <p:txBody>
              <a:bodyPr wrap="square" rtlCol="0">
                <a:spAutoFit/>
              </a:bodyPr>
              <a:lstStyle/>
              <a:p>
                <a:pPr algn="ctr">
                  <a:buClr>
                    <a:srgbClr val="002060"/>
                  </a:buClr>
                </a:pPr>
                <a:r>
                  <a:rPr lang="en-US" sz="700" b="1" dirty="0"/>
                  <a:t>25C</a:t>
                </a:r>
              </a:p>
            </p:txBody>
          </p:sp>
          <p:sp>
            <p:nvSpPr>
              <p:cNvPr id="50" name="TextBox 49"/>
              <p:cNvSpPr txBox="1"/>
              <p:nvPr/>
            </p:nvSpPr>
            <p:spPr>
              <a:xfrm>
                <a:off x="4847471" y="2766302"/>
                <a:ext cx="1998221" cy="200055"/>
              </a:xfrm>
              <a:prstGeom prst="rect">
                <a:avLst/>
              </a:prstGeom>
              <a:noFill/>
            </p:spPr>
            <p:txBody>
              <a:bodyPr wrap="square" rtlCol="0">
                <a:spAutoFit/>
              </a:bodyPr>
              <a:lstStyle/>
              <a:p>
                <a:pPr algn="ctr">
                  <a:buClr>
                    <a:srgbClr val="002060"/>
                  </a:buClr>
                </a:pPr>
                <a:r>
                  <a:rPr lang="en-US" sz="700" b="1" dirty="0"/>
                  <a:t>35C</a:t>
                </a:r>
              </a:p>
            </p:txBody>
          </p:sp>
          <p:sp>
            <p:nvSpPr>
              <p:cNvPr id="53" name="TextBox 52"/>
              <p:cNvSpPr txBox="1"/>
              <p:nvPr/>
            </p:nvSpPr>
            <p:spPr>
              <a:xfrm>
                <a:off x="1633036" y="3063384"/>
                <a:ext cx="702077" cy="200055"/>
              </a:xfrm>
              <a:prstGeom prst="rect">
                <a:avLst/>
              </a:prstGeom>
              <a:noFill/>
            </p:spPr>
            <p:txBody>
              <a:bodyPr wrap="square" rtlCol="0">
                <a:spAutoFit/>
              </a:bodyPr>
              <a:lstStyle/>
              <a:p>
                <a:pPr algn="ctr">
                  <a:buClr>
                    <a:srgbClr val="002060"/>
                  </a:buClr>
                </a:pPr>
                <a:r>
                  <a:rPr lang="en-US" sz="700" b="1" dirty="0"/>
                  <a:t>1.5C/Min</a:t>
                </a:r>
              </a:p>
            </p:txBody>
          </p:sp>
          <p:sp>
            <p:nvSpPr>
              <p:cNvPr id="54" name="TextBox 53"/>
              <p:cNvSpPr txBox="1"/>
              <p:nvPr/>
            </p:nvSpPr>
            <p:spPr>
              <a:xfrm>
                <a:off x="3542862" y="3065780"/>
                <a:ext cx="702077" cy="200055"/>
              </a:xfrm>
              <a:prstGeom prst="rect">
                <a:avLst/>
              </a:prstGeom>
              <a:noFill/>
            </p:spPr>
            <p:txBody>
              <a:bodyPr wrap="square" rtlCol="0">
                <a:spAutoFit/>
              </a:bodyPr>
              <a:lstStyle/>
              <a:p>
                <a:pPr algn="ctr">
                  <a:buClr>
                    <a:srgbClr val="002060"/>
                  </a:buClr>
                </a:pPr>
                <a:r>
                  <a:rPr lang="en-US" sz="700" b="1" dirty="0"/>
                  <a:t>1.5C/Min</a:t>
                </a:r>
              </a:p>
            </p:txBody>
          </p:sp>
          <p:sp>
            <p:nvSpPr>
              <p:cNvPr id="55" name="TextBox 54"/>
              <p:cNvSpPr txBox="1"/>
              <p:nvPr/>
            </p:nvSpPr>
            <p:spPr>
              <a:xfrm>
                <a:off x="4517371" y="3063383"/>
                <a:ext cx="702077" cy="200055"/>
              </a:xfrm>
              <a:prstGeom prst="rect">
                <a:avLst/>
              </a:prstGeom>
              <a:noFill/>
            </p:spPr>
            <p:txBody>
              <a:bodyPr wrap="square" rtlCol="0">
                <a:spAutoFit/>
              </a:bodyPr>
              <a:lstStyle/>
              <a:p>
                <a:pPr algn="ctr">
                  <a:buClr>
                    <a:srgbClr val="002060"/>
                  </a:buClr>
                </a:pPr>
                <a:r>
                  <a:rPr lang="en-US" sz="700" b="1" dirty="0"/>
                  <a:t>1.5C/Min</a:t>
                </a:r>
              </a:p>
            </p:txBody>
          </p:sp>
          <p:sp>
            <p:nvSpPr>
              <p:cNvPr id="58" name="TextBox 57"/>
              <p:cNvSpPr txBox="1"/>
              <p:nvPr/>
            </p:nvSpPr>
            <p:spPr>
              <a:xfrm>
                <a:off x="1931684" y="3010152"/>
                <a:ext cx="1998221" cy="200055"/>
              </a:xfrm>
              <a:prstGeom prst="rect">
                <a:avLst/>
              </a:prstGeom>
              <a:noFill/>
            </p:spPr>
            <p:txBody>
              <a:bodyPr wrap="square" rtlCol="0">
                <a:spAutoFit/>
              </a:bodyPr>
              <a:lstStyle/>
              <a:p>
                <a:pPr algn="ctr">
                  <a:buClr>
                    <a:srgbClr val="002060"/>
                  </a:buClr>
                </a:pPr>
                <a:r>
                  <a:rPr lang="en-US" sz="700" b="1" dirty="0"/>
                  <a:t>4 Hours </a:t>
                </a:r>
              </a:p>
            </p:txBody>
          </p:sp>
          <p:sp>
            <p:nvSpPr>
              <p:cNvPr id="59" name="TextBox 58"/>
              <p:cNvSpPr txBox="1"/>
              <p:nvPr/>
            </p:nvSpPr>
            <p:spPr>
              <a:xfrm>
                <a:off x="3362177" y="3584448"/>
                <a:ext cx="1998221" cy="200055"/>
              </a:xfrm>
              <a:prstGeom prst="rect">
                <a:avLst/>
              </a:prstGeom>
              <a:noFill/>
            </p:spPr>
            <p:txBody>
              <a:bodyPr wrap="square" rtlCol="0">
                <a:spAutoFit/>
              </a:bodyPr>
              <a:lstStyle/>
              <a:p>
                <a:pPr algn="ctr">
                  <a:buClr>
                    <a:srgbClr val="002060"/>
                  </a:buClr>
                </a:pPr>
                <a:r>
                  <a:rPr lang="en-US" sz="700" b="1" dirty="0"/>
                  <a:t>4 Hours </a:t>
                </a:r>
              </a:p>
            </p:txBody>
          </p:sp>
          <p:sp>
            <p:nvSpPr>
              <p:cNvPr id="60" name="TextBox 59"/>
              <p:cNvSpPr txBox="1"/>
              <p:nvPr/>
            </p:nvSpPr>
            <p:spPr>
              <a:xfrm>
                <a:off x="4860674" y="3016371"/>
                <a:ext cx="1998221" cy="200055"/>
              </a:xfrm>
              <a:prstGeom prst="rect">
                <a:avLst/>
              </a:prstGeom>
              <a:noFill/>
            </p:spPr>
            <p:txBody>
              <a:bodyPr wrap="square" rtlCol="0">
                <a:spAutoFit/>
              </a:bodyPr>
              <a:lstStyle/>
              <a:p>
                <a:pPr algn="ctr">
                  <a:buClr>
                    <a:srgbClr val="002060"/>
                  </a:buClr>
                </a:pPr>
                <a:r>
                  <a:rPr lang="en-US" sz="700" b="1" dirty="0"/>
                  <a:t>4 Hours </a:t>
                </a:r>
              </a:p>
            </p:txBody>
          </p:sp>
        </p:grpSp>
        <p:sp>
          <p:nvSpPr>
            <p:cNvPr id="61" name="TextBox 60"/>
            <p:cNvSpPr txBox="1"/>
            <p:nvPr/>
          </p:nvSpPr>
          <p:spPr>
            <a:xfrm>
              <a:off x="6363605" y="3584448"/>
              <a:ext cx="1998221" cy="200055"/>
            </a:xfrm>
            <a:prstGeom prst="rect">
              <a:avLst/>
            </a:prstGeom>
            <a:noFill/>
          </p:spPr>
          <p:txBody>
            <a:bodyPr wrap="square" rtlCol="0">
              <a:spAutoFit/>
            </a:bodyPr>
            <a:lstStyle/>
            <a:p>
              <a:pPr algn="ctr">
                <a:buClr>
                  <a:srgbClr val="002060"/>
                </a:buClr>
              </a:pPr>
              <a:r>
                <a:rPr lang="en-US" sz="700" b="1" dirty="0"/>
                <a:t>4 Hours </a:t>
              </a:r>
            </a:p>
          </p:txBody>
        </p:sp>
        <p:sp>
          <p:nvSpPr>
            <p:cNvPr id="85" name="TextBox 84"/>
            <p:cNvSpPr txBox="1"/>
            <p:nvPr/>
          </p:nvSpPr>
          <p:spPr>
            <a:xfrm>
              <a:off x="6511861" y="3074453"/>
              <a:ext cx="702077" cy="200055"/>
            </a:xfrm>
            <a:prstGeom prst="rect">
              <a:avLst/>
            </a:prstGeom>
            <a:noFill/>
          </p:spPr>
          <p:txBody>
            <a:bodyPr wrap="square" rtlCol="0">
              <a:spAutoFit/>
            </a:bodyPr>
            <a:lstStyle/>
            <a:p>
              <a:pPr algn="ctr">
                <a:buClr>
                  <a:srgbClr val="002060"/>
                </a:buClr>
              </a:pPr>
              <a:r>
                <a:rPr lang="en-US" sz="700" b="1" dirty="0"/>
                <a:t>1.5C/Min</a:t>
              </a:r>
            </a:p>
          </p:txBody>
        </p:sp>
      </p:grpSp>
    </p:spTree>
    <p:extLst>
      <p:ext uri="{BB962C8B-B14F-4D97-AF65-F5344CB8AC3E}">
        <p14:creationId xmlns:p14="http://schemas.microsoft.com/office/powerpoint/2010/main" val="52940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7604" y="483518"/>
            <a:ext cx="7195203" cy="3922590"/>
          </a:xfrm>
          <a:prstGeom prst="rect">
            <a:avLst/>
          </a:prstGeom>
        </p:spPr>
      </p:pic>
      <p:sp>
        <p:nvSpPr>
          <p:cNvPr id="2" name="Title 1"/>
          <p:cNvSpPr>
            <a:spLocks noGrp="1"/>
          </p:cNvSpPr>
          <p:nvPr>
            <p:ph type="title"/>
          </p:nvPr>
        </p:nvSpPr>
        <p:spPr>
          <a:xfrm>
            <a:off x="228600" y="-175879"/>
            <a:ext cx="8686800" cy="685799"/>
          </a:xfrm>
        </p:spPr>
        <p:txBody>
          <a:bodyPr/>
          <a:lstStyle/>
          <a:p>
            <a:r>
              <a:rPr lang="en-US" altLang="en-US" dirty="0"/>
              <a:t>TE Test Results – Locked to GPS (25-35C)</a:t>
            </a:r>
            <a:endParaRPr lang="he-IL" dirty="0"/>
          </a:p>
        </p:txBody>
      </p:sp>
      <p:sp>
        <p:nvSpPr>
          <p:cNvPr id="9" name="Rounded Rectangular Callout 8"/>
          <p:cNvSpPr/>
          <p:nvPr/>
        </p:nvSpPr>
        <p:spPr bwMode="auto">
          <a:xfrm>
            <a:off x="4352746" y="699897"/>
            <a:ext cx="1908212" cy="720080"/>
          </a:xfrm>
          <a:prstGeom prst="wedgeRoundRectCallout">
            <a:avLst>
              <a:gd name="adj1" fmla="val -151425"/>
              <a:gd name="adj2" fmla="val 20505"/>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0" name="Rounded Rectangular Callout 9"/>
          <p:cNvSpPr/>
          <p:nvPr/>
        </p:nvSpPr>
        <p:spPr bwMode="auto">
          <a:xfrm>
            <a:off x="4319972" y="699542"/>
            <a:ext cx="2088232" cy="720080"/>
          </a:xfrm>
          <a:prstGeom prst="wedgeRoundRectCallout">
            <a:avLst>
              <a:gd name="adj1" fmla="val -35857"/>
              <a:gd name="adj2" fmla="val 110731"/>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200" dirty="0" err="1">
                <a:ln w="12700">
                  <a:noFill/>
                </a:ln>
                <a:solidFill>
                  <a:srgbClr val="FF0000"/>
                </a:solidFill>
              </a:rPr>
              <a:t>Rb</a:t>
            </a:r>
            <a:r>
              <a:rPr lang="en-US" sz="1200" dirty="0">
                <a:ln w="12700">
                  <a:noFill/>
                </a:ln>
                <a:solidFill>
                  <a:srgbClr val="FF0000"/>
                </a:solidFill>
              </a:rPr>
              <a:t>  output “peaks” during temperature changes </a:t>
            </a:r>
          </a:p>
        </p:txBody>
      </p:sp>
      <p:sp>
        <p:nvSpPr>
          <p:cNvPr id="11" name="Left-Right Arrow 10"/>
          <p:cNvSpPr/>
          <p:nvPr/>
        </p:nvSpPr>
        <p:spPr bwMode="auto">
          <a:xfrm>
            <a:off x="1570195" y="4548541"/>
            <a:ext cx="5940659" cy="341085"/>
          </a:xfrm>
          <a:prstGeom prst="leftRightArrow">
            <a:avLst/>
          </a:prstGeom>
          <a:solidFill>
            <a:schemeClr val="bg1"/>
          </a:solidFill>
          <a:ln w="12700" algn="ctr">
            <a:solidFill>
              <a:schemeClr val="tx1">
                <a:lumMod val="95000"/>
                <a:lumOff val="5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chemeClr val="tx1">
                    <a:lumMod val="75000"/>
                    <a:lumOff val="25000"/>
                  </a:schemeClr>
                </a:solidFill>
              </a:rPr>
              <a:t>1 Days</a:t>
            </a:r>
            <a:endParaRPr lang="he-IL" sz="900" b="1" dirty="0">
              <a:ln w="12700">
                <a:noFill/>
              </a:ln>
              <a:solidFill>
                <a:schemeClr val="tx1">
                  <a:lumMod val="75000"/>
                  <a:lumOff val="25000"/>
                </a:schemeClr>
              </a:solidFill>
            </a:endParaRPr>
          </a:p>
        </p:txBody>
      </p:sp>
      <p:sp>
        <p:nvSpPr>
          <p:cNvPr id="12" name="Rounded Rectangular Callout 11"/>
          <p:cNvSpPr/>
          <p:nvPr/>
        </p:nvSpPr>
        <p:spPr bwMode="auto">
          <a:xfrm>
            <a:off x="6481425" y="1489872"/>
            <a:ext cx="2373382" cy="720080"/>
          </a:xfrm>
          <a:prstGeom prst="wedgeRoundRectCallout">
            <a:avLst>
              <a:gd name="adj1" fmla="val -40672"/>
              <a:gd name="adj2" fmla="val 127524"/>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r>
              <a:rPr lang="en-US" sz="1200" dirty="0">
                <a:ln w="12700">
                  <a:noFill/>
                </a:ln>
                <a:solidFill>
                  <a:schemeClr val="accent6">
                    <a:lumMod val="75000"/>
                  </a:schemeClr>
                </a:solidFill>
              </a:rPr>
              <a:t>Super DOCXO is agnostic to temperature variation </a:t>
            </a:r>
          </a:p>
        </p:txBody>
      </p:sp>
      <p:sp>
        <p:nvSpPr>
          <p:cNvPr id="4" name="Rectangle 3"/>
          <p:cNvSpPr/>
          <p:nvPr/>
        </p:nvSpPr>
        <p:spPr bwMode="auto">
          <a:xfrm>
            <a:off x="6660232" y="617932"/>
            <a:ext cx="2015768" cy="549662"/>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buClr>
                <a:schemeClr val="accent1"/>
              </a:buClr>
              <a:buFont typeface="Arial" panose="020B0604020202020204" pitchFamily="34" charset="0"/>
              <a:buNone/>
            </a:pPr>
            <a:r>
              <a:rPr lang="en-US" sz="1050" dirty="0">
                <a:ln w="12700">
                  <a:noFill/>
                </a:ln>
                <a:solidFill>
                  <a:schemeClr val="accent6">
                    <a:lumMod val="75000"/>
                  </a:schemeClr>
                </a:solidFill>
              </a:rPr>
              <a:t>Green – Super DOCXO</a:t>
            </a:r>
          </a:p>
          <a:p>
            <a:pPr marL="0" indent="0">
              <a:buClr>
                <a:schemeClr val="accent1"/>
              </a:buClr>
              <a:buFont typeface="Arial" panose="020B0604020202020204" pitchFamily="34" charset="0"/>
              <a:buNone/>
            </a:pPr>
            <a:r>
              <a:rPr lang="en-US" sz="1050" dirty="0">
                <a:ln w="12700">
                  <a:noFill/>
                </a:ln>
                <a:solidFill>
                  <a:srgbClr val="FF0000"/>
                </a:solidFill>
              </a:rPr>
              <a:t>Red – Rubidium  </a:t>
            </a:r>
          </a:p>
          <a:p>
            <a:pPr marL="0" indent="0">
              <a:buClr>
                <a:schemeClr val="accent1"/>
              </a:buClr>
              <a:buFont typeface="Arial" panose="020B0604020202020204" pitchFamily="34" charset="0"/>
              <a:buNone/>
            </a:pPr>
            <a:r>
              <a:rPr lang="en-US" sz="1050" dirty="0">
                <a:ln w="12700">
                  <a:noFill/>
                </a:ln>
                <a:solidFill>
                  <a:schemeClr val="tx2">
                    <a:lumMod val="50000"/>
                  </a:schemeClr>
                </a:solidFill>
              </a:rPr>
              <a:t>Blue – Temperature Profile  </a:t>
            </a:r>
          </a:p>
        </p:txBody>
      </p:sp>
      <p:grpSp>
        <p:nvGrpSpPr>
          <p:cNvPr id="6" name="Group 5"/>
          <p:cNvGrpSpPr/>
          <p:nvPr/>
        </p:nvGrpSpPr>
        <p:grpSpPr>
          <a:xfrm>
            <a:off x="723368" y="3348823"/>
            <a:ext cx="6017144" cy="796982"/>
            <a:chOff x="723368" y="3348823"/>
            <a:chExt cx="6017144" cy="796982"/>
          </a:xfrm>
        </p:grpSpPr>
        <p:grpSp>
          <p:nvGrpSpPr>
            <p:cNvPr id="5" name="Group 4"/>
            <p:cNvGrpSpPr/>
            <p:nvPr/>
          </p:nvGrpSpPr>
          <p:grpSpPr>
            <a:xfrm>
              <a:off x="1102065" y="3348823"/>
              <a:ext cx="5638447" cy="796982"/>
              <a:chOff x="1201805" y="3314220"/>
              <a:chExt cx="5638447" cy="796982"/>
            </a:xfrm>
          </p:grpSpPr>
          <p:grpSp>
            <p:nvGrpSpPr>
              <p:cNvPr id="13" name="Group 12"/>
              <p:cNvGrpSpPr/>
              <p:nvPr/>
            </p:nvGrpSpPr>
            <p:grpSpPr>
              <a:xfrm>
                <a:off x="1201805" y="3314220"/>
                <a:ext cx="5638447" cy="796982"/>
                <a:chOff x="984877" y="2766302"/>
                <a:chExt cx="6806799" cy="796982"/>
              </a:xfrm>
            </p:grpSpPr>
            <p:cxnSp>
              <p:nvCxnSpPr>
                <p:cNvPr id="14" name="Straight Connector 13"/>
                <p:cNvCxnSpPr/>
                <p:nvPr/>
              </p:nvCxnSpPr>
              <p:spPr>
                <a:xfrm>
                  <a:off x="984877" y="3551471"/>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45601" y="2975407"/>
                  <a:ext cx="436592" cy="57680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2193" y="2975407"/>
                  <a:ext cx="976652"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58845" y="2975407"/>
                  <a:ext cx="391500" cy="576064"/>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0345" y="3549881"/>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21664" y="2986476"/>
                  <a:ext cx="436592" cy="57680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58256" y="2986476"/>
                  <a:ext cx="976652"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34908" y="2986476"/>
                  <a:ext cx="391500" cy="576064"/>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26408" y="3560950"/>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1408" y="2766303"/>
                  <a:ext cx="1998221"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35C</a:t>
                  </a:r>
                </a:p>
              </p:txBody>
            </p:sp>
            <p:sp>
              <p:nvSpPr>
                <p:cNvPr id="24" name="TextBox 23"/>
                <p:cNvSpPr txBox="1"/>
                <p:nvPr/>
              </p:nvSpPr>
              <p:spPr>
                <a:xfrm>
                  <a:off x="3362178" y="3346596"/>
                  <a:ext cx="1998221"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25C</a:t>
                  </a:r>
                </a:p>
              </p:txBody>
            </p:sp>
            <p:sp>
              <p:nvSpPr>
                <p:cNvPr id="25" name="TextBox 24"/>
                <p:cNvSpPr txBox="1"/>
                <p:nvPr/>
              </p:nvSpPr>
              <p:spPr>
                <a:xfrm>
                  <a:off x="4847471" y="2766302"/>
                  <a:ext cx="1998221"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35C</a:t>
                  </a:r>
                </a:p>
              </p:txBody>
            </p:sp>
            <p:sp>
              <p:nvSpPr>
                <p:cNvPr id="26" name="TextBox 25"/>
                <p:cNvSpPr txBox="1"/>
                <p:nvPr/>
              </p:nvSpPr>
              <p:spPr>
                <a:xfrm>
                  <a:off x="1165616" y="3063384"/>
                  <a:ext cx="1169498"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1.5C/Min</a:t>
                  </a:r>
                </a:p>
              </p:txBody>
            </p:sp>
            <p:sp>
              <p:nvSpPr>
                <p:cNvPr id="27" name="TextBox 26"/>
                <p:cNvSpPr txBox="1"/>
                <p:nvPr/>
              </p:nvSpPr>
              <p:spPr>
                <a:xfrm>
                  <a:off x="3542862" y="3065780"/>
                  <a:ext cx="835702"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1.5C/Min</a:t>
                  </a:r>
                </a:p>
              </p:txBody>
            </p:sp>
            <p:sp>
              <p:nvSpPr>
                <p:cNvPr id="28" name="TextBox 27"/>
                <p:cNvSpPr txBox="1"/>
                <p:nvPr/>
              </p:nvSpPr>
              <p:spPr>
                <a:xfrm>
                  <a:off x="4271057" y="3063383"/>
                  <a:ext cx="948393"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1.5C/Min</a:t>
                  </a:r>
                </a:p>
              </p:txBody>
            </p:sp>
          </p:grpSp>
          <p:sp>
            <p:nvSpPr>
              <p:cNvPr id="32" name="TextBox 31"/>
              <p:cNvSpPr txBox="1"/>
              <p:nvPr/>
            </p:nvSpPr>
            <p:spPr>
              <a:xfrm>
                <a:off x="5702677" y="3621376"/>
                <a:ext cx="785606"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1.5C/Min</a:t>
                </a:r>
              </a:p>
            </p:txBody>
          </p:sp>
        </p:grpSp>
        <p:sp>
          <p:nvSpPr>
            <p:cNvPr id="33" name="TextBox 32"/>
            <p:cNvSpPr txBox="1"/>
            <p:nvPr/>
          </p:nvSpPr>
          <p:spPr>
            <a:xfrm>
              <a:off x="723368" y="3929116"/>
              <a:ext cx="1655237" cy="200055"/>
            </a:xfrm>
            <a:prstGeom prst="rect">
              <a:avLst/>
            </a:prstGeom>
            <a:noFill/>
          </p:spPr>
          <p:txBody>
            <a:bodyPr wrap="square" rtlCol="0">
              <a:spAutoFit/>
            </a:bodyPr>
            <a:lstStyle/>
            <a:p>
              <a:pPr algn="ctr">
                <a:buClr>
                  <a:srgbClr val="002060"/>
                </a:buClr>
              </a:pPr>
              <a:r>
                <a:rPr lang="en-US" sz="700" b="1" dirty="0">
                  <a:solidFill>
                    <a:schemeClr val="accent1">
                      <a:lumMod val="60000"/>
                      <a:lumOff val="40000"/>
                    </a:schemeClr>
                  </a:solidFill>
                </a:rPr>
                <a:t>25C</a:t>
              </a:r>
            </a:p>
          </p:txBody>
        </p:sp>
      </p:grpSp>
      <p:sp>
        <p:nvSpPr>
          <p:cNvPr id="7" name="Rectangle 6">
            <a:extLst>
              <a:ext uri="{FF2B5EF4-FFF2-40B4-BE49-F238E27FC236}">
                <a16:creationId xmlns:a16="http://schemas.microsoft.com/office/drawing/2014/main" id="{48E782F9-E330-49FF-AD4A-D52AC134CC13}"/>
              </a:ext>
            </a:extLst>
          </p:cNvPr>
          <p:cNvSpPr/>
          <p:nvPr/>
        </p:nvSpPr>
        <p:spPr>
          <a:xfrm rot="16200000">
            <a:off x="520234" y="2106240"/>
            <a:ext cx="577516" cy="5216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a:t>
            </a:r>
            <a:endParaRPr lang="en-IL" dirty="0">
              <a:solidFill>
                <a:schemeClr val="tx1"/>
              </a:solidFill>
            </a:endParaRPr>
          </a:p>
        </p:txBody>
      </p:sp>
      <p:sp>
        <p:nvSpPr>
          <p:cNvPr id="31" name="Rectangle 30">
            <a:extLst>
              <a:ext uri="{FF2B5EF4-FFF2-40B4-BE49-F238E27FC236}">
                <a16:creationId xmlns:a16="http://schemas.microsoft.com/office/drawing/2014/main" id="{78D95A96-9D3E-4460-9966-6EA1D2C2C688}"/>
              </a:ext>
            </a:extLst>
          </p:cNvPr>
          <p:cNvSpPr/>
          <p:nvPr/>
        </p:nvSpPr>
        <p:spPr>
          <a:xfrm>
            <a:off x="422133" y="1679380"/>
            <a:ext cx="679932" cy="5216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0nsec</a:t>
            </a:r>
            <a:endParaRPr lang="en-IL" sz="1000" dirty="0">
              <a:solidFill>
                <a:schemeClr val="tx1"/>
              </a:solidFill>
            </a:endParaRPr>
          </a:p>
        </p:txBody>
      </p:sp>
      <p:sp>
        <p:nvSpPr>
          <p:cNvPr id="34" name="Rectangle 33">
            <a:extLst>
              <a:ext uri="{FF2B5EF4-FFF2-40B4-BE49-F238E27FC236}">
                <a16:creationId xmlns:a16="http://schemas.microsoft.com/office/drawing/2014/main" id="{F2C9334C-76BD-4107-8A71-2335CF72047A}"/>
              </a:ext>
            </a:extLst>
          </p:cNvPr>
          <p:cNvSpPr/>
          <p:nvPr/>
        </p:nvSpPr>
        <p:spPr>
          <a:xfrm>
            <a:off x="437919" y="493307"/>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30nsec</a:t>
            </a:r>
            <a:endParaRPr lang="en-IL" sz="1000" dirty="0">
              <a:solidFill>
                <a:schemeClr val="tx1"/>
              </a:solidFill>
            </a:endParaRPr>
          </a:p>
        </p:txBody>
      </p:sp>
      <p:sp>
        <p:nvSpPr>
          <p:cNvPr id="35" name="Rectangle 34">
            <a:extLst>
              <a:ext uri="{FF2B5EF4-FFF2-40B4-BE49-F238E27FC236}">
                <a16:creationId xmlns:a16="http://schemas.microsoft.com/office/drawing/2014/main" id="{62407157-599E-4A44-8141-5D9AFFC7F205}"/>
              </a:ext>
            </a:extLst>
          </p:cNvPr>
          <p:cNvSpPr/>
          <p:nvPr/>
        </p:nvSpPr>
        <p:spPr>
          <a:xfrm>
            <a:off x="382796" y="3085202"/>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30nsec</a:t>
            </a:r>
            <a:endParaRPr lang="en-IL" sz="1000" dirty="0">
              <a:solidFill>
                <a:schemeClr val="tx1"/>
              </a:solidFill>
            </a:endParaRPr>
          </a:p>
        </p:txBody>
      </p:sp>
      <p:sp>
        <p:nvSpPr>
          <p:cNvPr id="36" name="Rectangle 35">
            <a:extLst>
              <a:ext uri="{FF2B5EF4-FFF2-40B4-BE49-F238E27FC236}">
                <a16:creationId xmlns:a16="http://schemas.microsoft.com/office/drawing/2014/main" id="{E355F6F2-18CE-424E-9237-DC6DF4898686}"/>
              </a:ext>
            </a:extLst>
          </p:cNvPr>
          <p:cNvSpPr/>
          <p:nvPr/>
        </p:nvSpPr>
        <p:spPr>
          <a:xfrm>
            <a:off x="374903" y="3540617"/>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40nsec</a:t>
            </a:r>
            <a:endParaRPr lang="en-IL" sz="1000" dirty="0">
              <a:solidFill>
                <a:schemeClr val="tx1"/>
              </a:solidFill>
            </a:endParaRPr>
          </a:p>
        </p:txBody>
      </p:sp>
    </p:spTree>
    <p:extLst>
      <p:ext uri="{BB962C8B-B14F-4D97-AF65-F5344CB8AC3E}">
        <p14:creationId xmlns:p14="http://schemas.microsoft.com/office/powerpoint/2010/main" val="165356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ADB72-49B4-4FFD-9F27-E3C73693AFC4}"/>
              </a:ext>
            </a:extLst>
          </p:cNvPr>
          <p:cNvSpPr>
            <a:spLocks noGrp="1"/>
          </p:cNvSpPr>
          <p:nvPr>
            <p:ph type="body" sz="quarter" idx="11"/>
          </p:nvPr>
        </p:nvSpPr>
        <p:spPr/>
        <p:txBody>
          <a:bodyPr/>
          <a:lstStyle/>
          <a:p>
            <a:endParaRPr lang="en-IL"/>
          </a:p>
        </p:txBody>
      </p:sp>
      <p:sp>
        <p:nvSpPr>
          <p:cNvPr id="3" name="Text Placeholder 2">
            <a:extLst>
              <a:ext uri="{FF2B5EF4-FFF2-40B4-BE49-F238E27FC236}">
                <a16:creationId xmlns:a16="http://schemas.microsoft.com/office/drawing/2014/main" id="{8A11AFEB-7D45-4366-AD0E-7F0C32EE4E51}"/>
              </a:ext>
            </a:extLst>
          </p:cNvPr>
          <p:cNvSpPr>
            <a:spLocks noGrp="1"/>
          </p:cNvSpPr>
          <p:nvPr>
            <p:ph type="body" sz="quarter" idx="10"/>
          </p:nvPr>
        </p:nvSpPr>
        <p:spPr/>
        <p:txBody>
          <a:bodyPr/>
          <a:lstStyle/>
          <a:p>
            <a:r>
              <a:rPr lang="en-US" dirty="0"/>
              <a:t>Phase Delivery From Aggregation sites </a:t>
            </a:r>
            <a:endParaRPr lang="en-IL" dirty="0"/>
          </a:p>
        </p:txBody>
      </p:sp>
      <p:sp>
        <p:nvSpPr>
          <p:cNvPr id="2" name="Title 1"/>
          <p:cNvSpPr>
            <a:spLocks noGrp="1"/>
          </p:cNvSpPr>
          <p:nvPr>
            <p:ph type="title"/>
          </p:nvPr>
        </p:nvSpPr>
        <p:spPr/>
        <p:txBody>
          <a:bodyPr>
            <a:normAutofit/>
          </a:bodyPr>
          <a:lstStyle/>
          <a:p>
            <a:r>
              <a:rPr lang="en-US" dirty="0"/>
              <a:t>Distributed Architecture Using GM in Aggregation  </a:t>
            </a:r>
          </a:p>
        </p:txBody>
      </p:sp>
      <p:sp>
        <p:nvSpPr>
          <p:cNvPr id="5" name="Rectangle 32"/>
          <p:cNvSpPr>
            <a:spLocks noChangeArrowheads="1"/>
          </p:cNvSpPr>
          <p:nvPr/>
        </p:nvSpPr>
        <p:spPr bwMode="auto">
          <a:xfrm>
            <a:off x="152400" y="-357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62"/>
          <p:cNvGrpSpPr>
            <a:grpSpLocks noChangeAspect="1"/>
          </p:cNvGrpSpPr>
          <p:nvPr/>
        </p:nvGrpSpPr>
        <p:grpSpPr bwMode="auto">
          <a:xfrm flipH="1">
            <a:off x="3818016" y="2305407"/>
            <a:ext cx="4021475" cy="1400580"/>
            <a:chOff x="2146" y="1202"/>
            <a:chExt cx="654" cy="444"/>
          </a:xfrm>
          <a:effectLst>
            <a:outerShdw blurRad="50800" dist="38100" dir="2700000" algn="tl" rotWithShape="0">
              <a:prstClr val="black">
                <a:alpha val="40000"/>
              </a:prstClr>
            </a:outerShdw>
          </a:effectLst>
          <a:scene3d>
            <a:camera prst="orthographicFront">
              <a:rot lat="0" lon="0" rev="0"/>
            </a:camera>
            <a:lightRig rig="threePt" dir="t"/>
          </a:scene3d>
        </p:grpSpPr>
        <p:sp>
          <p:nvSpPr>
            <p:cNvPr id="49" name="AutoShape 63"/>
            <p:cNvSpPr>
              <a:spLocks noChangeAspect="1" noChangeArrowheads="1" noTextEdit="1"/>
            </p:cNvSpPr>
            <p:nvPr/>
          </p:nvSpPr>
          <p:spPr bwMode="auto">
            <a:xfrm>
              <a:off x="2146" y="1202"/>
              <a:ext cx="654" cy="444"/>
            </a:xfrm>
            <a:prstGeom prst="rect">
              <a:avLst/>
            </a:prstGeom>
            <a:noFill/>
            <a:ln w="9525">
              <a:noFill/>
              <a:miter lim="800000"/>
              <a:headEnd/>
              <a:tailEnd/>
            </a:ln>
          </p:spPr>
          <p:txBody>
            <a:bodyPr/>
            <a:lstStyle/>
            <a:p>
              <a:pPr algn="ctr">
                <a:spcBef>
                  <a:spcPct val="20000"/>
                </a:spcBef>
                <a:buClr>
                  <a:srgbClr val="00CC00"/>
                </a:buClr>
                <a:buFont typeface="Webdings" pitchFamily="18" charset="2"/>
                <a:buNone/>
                <a:defRPr/>
              </a:pPr>
              <a:endParaRPr lang="en-US"/>
            </a:p>
          </p:txBody>
        </p:sp>
        <p:sp>
          <p:nvSpPr>
            <p:cNvPr id="50" name="Freeform 64"/>
            <p:cNvSpPr>
              <a:spLocks/>
            </p:cNvSpPr>
            <p:nvPr/>
          </p:nvSpPr>
          <p:spPr bwMode="auto">
            <a:xfrm>
              <a:off x="2113" y="1171"/>
              <a:ext cx="713" cy="505"/>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6350">
              <a:solidFill>
                <a:srgbClr val="7F7F7F"/>
              </a:solidFill>
              <a:miter lim="800000"/>
              <a:headEnd/>
              <a:tailEnd/>
            </a:ln>
          </p:spPr>
          <p:txBody>
            <a:bodyPr/>
            <a:lstStyle/>
            <a:p>
              <a:pPr algn="ctr">
                <a:spcBef>
                  <a:spcPct val="20000"/>
                </a:spcBef>
                <a:buClr>
                  <a:srgbClr val="00CC00"/>
                </a:buClr>
                <a:buFont typeface="Webdings" pitchFamily="18" charset="2"/>
                <a:buNone/>
                <a:defRPr/>
              </a:pPr>
              <a:endParaRPr lang="en-US"/>
            </a:p>
          </p:txBody>
        </p:sp>
      </p:grpSp>
      <p:pic>
        <p:nvPicPr>
          <p:cNvPr id="51" name="Picture 12"/>
          <p:cNvPicPr>
            <a:picLocks noChangeAspect="1"/>
          </p:cNvPicPr>
          <p:nvPr/>
        </p:nvPicPr>
        <p:blipFill>
          <a:blip r:embed="rId3"/>
          <a:stretch>
            <a:fillRect/>
          </a:stretch>
        </p:blipFill>
        <p:spPr>
          <a:xfrm>
            <a:off x="8088215" y="1880224"/>
            <a:ext cx="549747" cy="5601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53" name="Abgerundetes Rechteck 45"/>
          <p:cNvSpPr/>
          <p:nvPr/>
        </p:nvSpPr>
        <p:spPr bwMode="auto">
          <a:xfrm flipH="1">
            <a:off x="7996184" y="2705023"/>
            <a:ext cx="769349" cy="448116"/>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700" dirty="0">
                <a:solidFill>
                  <a:schemeClr val="bg1"/>
                </a:solidFill>
              </a:rPr>
              <a:t>T-GM</a:t>
            </a:r>
          </a:p>
        </p:txBody>
      </p:sp>
      <p:sp>
        <p:nvSpPr>
          <p:cNvPr id="55" name="Textfeld 47"/>
          <p:cNvSpPr txBox="1"/>
          <p:nvPr/>
        </p:nvSpPr>
        <p:spPr>
          <a:xfrm flipH="1">
            <a:off x="7584674" y="2111659"/>
            <a:ext cx="559196" cy="199590"/>
          </a:xfrm>
          <a:prstGeom prst="rect">
            <a:avLst/>
          </a:prstGeom>
          <a:noFill/>
          <a:scene3d>
            <a:camera prst="orthographicFront">
              <a:rot lat="0" lon="0" rev="0"/>
            </a:camera>
            <a:lightRig rig="threePt" dir="t"/>
          </a:scene3d>
        </p:spPr>
        <p:txBody>
          <a:bodyPr wrap="none" rtlCol="0">
            <a:spAutoFit/>
          </a:bodyPr>
          <a:lstStyle/>
          <a:p>
            <a:pPr algn="ctr">
              <a:buClr>
                <a:srgbClr val="002060"/>
              </a:buClr>
            </a:pPr>
            <a:r>
              <a:rPr lang="en-US" sz="800" b="1" dirty="0"/>
              <a:t>GNSS</a:t>
            </a:r>
          </a:p>
        </p:txBody>
      </p:sp>
      <p:sp>
        <p:nvSpPr>
          <p:cNvPr id="57" name="Textfeld 49"/>
          <p:cNvSpPr txBox="1"/>
          <p:nvPr/>
        </p:nvSpPr>
        <p:spPr>
          <a:xfrm flipH="1">
            <a:off x="7789278" y="3209210"/>
            <a:ext cx="1153970" cy="414006"/>
          </a:xfrm>
          <a:prstGeom prst="rect">
            <a:avLst/>
          </a:prstGeom>
          <a:noFill/>
          <a:scene3d>
            <a:camera prst="orthographicFront">
              <a:rot lat="0" lon="0" rev="0"/>
            </a:camera>
            <a:lightRig rig="threePt" dir="t"/>
          </a:scene3d>
        </p:spPr>
        <p:txBody>
          <a:bodyPr wrap="none" rtlCol="0">
            <a:spAutoFit/>
          </a:bodyPr>
          <a:lstStyle/>
          <a:p>
            <a:pPr algn="ctr">
              <a:buClr>
                <a:srgbClr val="002060"/>
              </a:buClr>
            </a:pPr>
            <a:r>
              <a:rPr lang="en-US" sz="900" b="1" dirty="0"/>
              <a:t>PTP</a:t>
            </a:r>
            <a:br>
              <a:rPr lang="en-US" sz="900" b="1" dirty="0"/>
            </a:br>
            <a:r>
              <a:rPr lang="en-US" sz="900" b="1" dirty="0"/>
              <a:t>Grandmaster</a:t>
            </a:r>
          </a:p>
        </p:txBody>
      </p:sp>
      <p:sp>
        <p:nvSpPr>
          <p:cNvPr id="58" name="Textfeld 53"/>
          <p:cNvSpPr txBox="1"/>
          <p:nvPr/>
        </p:nvSpPr>
        <p:spPr>
          <a:xfrm flipH="1">
            <a:off x="4446439" y="3658278"/>
            <a:ext cx="2590774" cy="230832"/>
          </a:xfrm>
          <a:prstGeom prst="rect">
            <a:avLst/>
          </a:prstGeom>
          <a:noFill/>
          <a:scene3d>
            <a:camera prst="orthographicFront">
              <a:rot lat="0" lon="0" rev="0"/>
            </a:camera>
            <a:lightRig rig="threePt" dir="t"/>
          </a:scene3d>
        </p:spPr>
        <p:txBody>
          <a:bodyPr wrap="none" rtlCol="0">
            <a:spAutoFit/>
          </a:bodyPr>
          <a:lstStyle/>
          <a:p>
            <a:pPr algn="ctr">
              <a:buClr>
                <a:srgbClr val="002060"/>
              </a:buClr>
            </a:pPr>
            <a:r>
              <a:rPr lang="en-US" sz="900" b="1" dirty="0"/>
              <a:t>Packet-Based Core Network (PTP unaware)  </a:t>
            </a:r>
          </a:p>
        </p:txBody>
      </p:sp>
      <p:cxnSp>
        <p:nvCxnSpPr>
          <p:cNvPr id="59" name="Gerade Verbindung mit Pfeil 54"/>
          <p:cNvCxnSpPr/>
          <p:nvPr/>
        </p:nvCxnSpPr>
        <p:spPr bwMode="auto">
          <a:xfrm>
            <a:off x="8363089" y="2442850"/>
            <a:ext cx="2815" cy="280491"/>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62" name="Gerade Verbindung mit Pfeil 58"/>
          <p:cNvCxnSpPr/>
          <p:nvPr/>
        </p:nvCxnSpPr>
        <p:spPr bwMode="auto">
          <a:xfrm flipH="1" flipV="1">
            <a:off x="3117430" y="2929082"/>
            <a:ext cx="1218597" cy="49"/>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63" name="Gerade Verbindung mit Pfeil 59"/>
          <p:cNvCxnSpPr/>
          <p:nvPr/>
        </p:nvCxnSpPr>
        <p:spPr bwMode="auto">
          <a:xfrm flipH="1" flipV="1">
            <a:off x="7281786" y="2937171"/>
            <a:ext cx="685214" cy="56"/>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pic>
        <p:nvPicPr>
          <p:cNvPr id="64" name="Picture 17"/>
          <p:cNvPicPr>
            <a:picLocks noChangeAspect="1"/>
          </p:cNvPicPr>
          <p:nvPr/>
        </p:nvPicPr>
        <p:blipFill>
          <a:blip r:embed="rId4"/>
          <a:stretch>
            <a:fillRect/>
          </a:stretch>
        </p:blipFill>
        <p:spPr>
          <a:xfrm flipH="1">
            <a:off x="6867765" y="2705073"/>
            <a:ext cx="439796" cy="44811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65" name="Picture 17"/>
          <p:cNvPicPr>
            <a:picLocks noChangeAspect="1"/>
          </p:cNvPicPr>
          <p:nvPr/>
        </p:nvPicPr>
        <p:blipFill>
          <a:blip r:embed="rId4"/>
          <a:stretch>
            <a:fillRect/>
          </a:stretch>
        </p:blipFill>
        <p:spPr>
          <a:xfrm flipH="1">
            <a:off x="5933724" y="2705073"/>
            <a:ext cx="439796" cy="44811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66" name="Picture 17"/>
          <p:cNvPicPr>
            <a:picLocks noChangeAspect="1"/>
          </p:cNvPicPr>
          <p:nvPr/>
        </p:nvPicPr>
        <p:blipFill>
          <a:blip r:embed="rId4"/>
          <a:stretch>
            <a:fillRect/>
          </a:stretch>
        </p:blipFill>
        <p:spPr>
          <a:xfrm flipH="1">
            <a:off x="4999515" y="2705073"/>
            <a:ext cx="439796" cy="44811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cxnSp>
        <p:nvCxnSpPr>
          <p:cNvPr id="67" name="Gerade Verbindung mit Pfeil 65"/>
          <p:cNvCxnSpPr>
            <a:stCxn id="64" idx="3"/>
            <a:endCxn id="65" idx="1"/>
          </p:cNvCxnSpPr>
          <p:nvPr/>
        </p:nvCxnSpPr>
        <p:spPr bwMode="auto">
          <a:xfrm flipH="1">
            <a:off x="6373520" y="2929131"/>
            <a:ext cx="494245" cy="0"/>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68" name="Gerade Verbindung mit Pfeil 66"/>
          <p:cNvCxnSpPr/>
          <p:nvPr/>
        </p:nvCxnSpPr>
        <p:spPr bwMode="auto">
          <a:xfrm flipH="1">
            <a:off x="5439143" y="2929107"/>
            <a:ext cx="494245" cy="0"/>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69" name="Gerade Verbindung mit Pfeil 67"/>
          <p:cNvCxnSpPr/>
          <p:nvPr/>
        </p:nvCxnSpPr>
        <p:spPr bwMode="auto">
          <a:xfrm flipH="1">
            <a:off x="4504935" y="2929107"/>
            <a:ext cx="494245" cy="0"/>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sp>
        <p:nvSpPr>
          <p:cNvPr id="72" name="Textfeld 71"/>
          <p:cNvSpPr txBox="1"/>
          <p:nvPr/>
        </p:nvSpPr>
        <p:spPr>
          <a:xfrm flipH="1">
            <a:off x="1954309" y="967365"/>
            <a:ext cx="604118" cy="258753"/>
          </a:xfrm>
          <a:prstGeom prst="rect">
            <a:avLst/>
          </a:prstGeom>
          <a:noFill/>
          <a:scene3d>
            <a:camera prst="orthographicFront">
              <a:rot lat="0" lon="0" rev="0"/>
            </a:camera>
            <a:lightRig rig="threePt" dir="t"/>
          </a:scene3d>
        </p:spPr>
        <p:txBody>
          <a:bodyPr wrap="none" rtlCol="0">
            <a:spAutoFit/>
          </a:bodyPr>
          <a:lstStyle/>
          <a:p>
            <a:pPr algn="ctr">
              <a:buClr>
                <a:srgbClr val="002060"/>
              </a:buClr>
            </a:pPr>
            <a:r>
              <a:rPr lang="en-US" sz="900" b="1" dirty="0"/>
              <a:t>GNSS</a:t>
            </a:r>
          </a:p>
        </p:txBody>
      </p:sp>
      <p:cxnSp>
        <p:nvCxnSpPr>
          <p:cNvPr id="73" name="Gerade Verbindung mit Pfeil 72"/>
          <p:cNvCxnSpPr/>
          <p:nvPr/>
        </p:nvCxnSpPr>
        <p:spPr bwMode="auto">
          <a:xfrm flipH="1">
            <a:off x="2828329" y="1282309"/>
            <a:ext cx="361" cy="560270"/>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74" name="Gerade Verbindung mit Pfeil 77"/>
          <p:cNvCxnSpPr>
            <a:endCxn id="81" idx="1"/>
          </p:cNvCxnSpPr>
          <p:nvPr/>
        </p:nvCxnSpPr>
        <p:spPr bwMode="auto">
          <a:xfrm flipH="1" flipV="1">
            <a:off x="1193126" y="2929082"/>
            <a:ext cx="1376128" cy="0"/>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75" name="Gerade Verbindung mit Pfeil 78"/>
          <p:cNvCxnSpPr>
            <a:endCxn id="80" idx="1"/>
          </p:cNvCxnSpPr>
          <p:nvPr/>
        </p:nvCxnSpPr>
        <p:spPr bwMode="auto">
          <a:xfrm flipH="1" flipV="1">
            <a:off x="1515658" y="2117577"/>
            <a:ext cx="1058577" cy="753248"/>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cxnSp>
        <p:nvCxnSpPr>
          <p:cNvPr id="76" name="Gerade Verbindung mit Pfeil 79"/>
          <p:cNvCxnSpPr>
            <a:endCxn id="82" idx="1"/>
          </p:cNvCxnSpPr>
          <p:nvPr/>
        </p:nvCxnSpPr>
        <p:spPr bwMode="auto">
          <a:xfrm flipH="1">
            <a:off x="1512214" y="2995722"/>
            <a:ext cx="1063042" cy="668494"/>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pic>
        <p:nvPicPr>
          <p:cNvPr id="77" name="Picture 47"/>
          <p:cNvPicPr>
            <a:picLocks noChangeAspect="1"/>
          </p:cNvPicPr>
          <p:nvPr/>
        </p:nvPicPr>
        <p:blipFill>
          <a:blip r:embed="rId5"/>
          <a:stretch>
            <a:fillRect/>
          </a:stretch>
        </p:blipFill>
        <p:spPr>
          <a:xfrm>
            <a:off x="337131" y="2912454"/>
            <a:ext cx="549474" cy="5601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78" name="Picture 47"/>
          <p:cNvPicPr>
            <a:picLocks noChangeAspect="1"/>
          </p:cNvPicPr>
          <p:nvPr/>
        </p:nvPicPr>
        <p:blipFill>
          <a:blip r:embed="rId5"/>
          <a:stretch>
            <a:fillRect/>
          </a:stretch>
        </p:blipFill>
        <p:spPr>
          <a:xfrm>
            <a:off x="665896" y="2111659"/>
            <a:ext cx="549474" cy="5601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79" name="Picture 47"/>
          <p:cNvPicPr>
            <a:picLocks noChangeAspect="1"/>
          </p:cNvPicPr>
          <p:nvPr/>
        </p:nvPicPr>
        <p:blipFill>
          <a:blip r:embed="rId5"/>
          <a:stretch>
            <a:fillRect/>
          </a:stretch>
        </p:blipFill>
        <p:spPr>
          <a:xfrm>
            <a:off x="665896" y="3657437"/>
            <a:ext cx="549474" cy="5601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80" name="Abgerundetes Rechteck 51"/>
          <p:cNvSpPr/>
          <p:nvPr/>
        </p:nvSpPr>
        <p:spPr bwMode="auto">
          <a:xfrm flipH="1">
            <a:off x="1076080" y="1976756"/>
            <a:ext cx="439579" cy="281639"/>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700" dirty="0">
                <a:solidFill>
                  <a:schemeClr val="bg1"/>
                </a:solidFill>
              </a:rPr>
              <a:t>T-SC</a:t>
            </a:r>
            <a:endParaRPr lang="en-US" sz="700" baseline="30000" dirty="0">
              <a:solidFill>
                <a:schemeClr val="bg1"/>
              </a:solidFill>
            </a:endParaRPr>
          </a:p>
        </p:txBody>
      </p:sp>
      <p:sp>
        <p:nvSpPr>
          <p:cNvPr id="81" name="Abgerundetes Rechteck 52"/>
          <p:cNvSpPr/>
          <p:nvPr/>
        </p:nvSpPr>
        <p:spPr bwMode="auto">
          <a:xfrm flipH="1">
            <a:off x="753550" y="2788262"/>
            <a:ext cx="439579" cy="281639"/>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700" dirty="0">
                <a:solidFill>
                  <a:schemeClr val="bg1"/>
                </a:solidFill>
              </a:rPr>
              <a:t>T-SC</a:t>
            </a:r>
            <a:endParaRPr lang="en-US" sz="700" baseline="30000" dirty="0">
              <a:solidFill>
                <a:schemeClr val="bg1"/>
              </a:solidFill>
            </a:endParaRPr>
          </a:p>
        </p:txBody>
      </p:sp>
      <p:sp>
        <p:nvSpPr>
          <p:cNvPr id="82" name="Abgerundetes Rechteck 60"/>
          <p:cNvSpPr/>
          <p:nvPr/>
        </p:nvSpPr>
        <p:spPr bwMode="auto">
          <a:xfrm flipH="1">
            <a:off x="1072635" y="3523395"/>
            <a:ext cx="439579" cy="281639"/>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700" dirty="0">
                <a:solidFill>
                  <a:schemeClr val="bg1"/>
                </a:solidFill>
              </a:rPr>
              <a:t>T-SC</a:t>
            </a:r>
            <a:endParaRPr lang="en-US" sz="700" baseline="30000" dirty="0">
              <a:solidFill>
                <a:schemeClr val="bg1"/>
              </a:solidFill>
            </a:endParaRPr>
          </a:p>
        </p:txBody>
      </p:sp>
      <p:sp>
        <p:nvSpPr>
          <p:cNvPr id="84" name="TextBox 83"/>
          <p:cNvSpPr txBox="1"/>
          <p:nvPr/>
        </p:nvSpPr>
        <p:spPr>
          <a:xfrm flipH="1">
            <a:off x="2060257" y="3352273"/>
            <a:ext cx="1892495" cy="258753"/>
          </a:xfrm>
          <a:prstGeom prst="rect">
            <a:avLst/>
          </a:prstGeom>
          <a:noFill/>
          <a:scene3d>
            <a:camera prst="orthographicFront">
              <a:rot lat="0" lon="0" rev="0"/>
            </a:camera>
            <a:lightRig rig="threePt" dir="t"/>
          </a:scene3d>
        </p:spPr>
        <p:txBody>
          <a:bodyPr wrap="none" rtlCol="0">
            <a:spAutoFit/>
          </a:bodyPr>
          <a:lstStyle/>
          <a:p>
            <a:pPr marL="0" indent="0" algn="ctr">
              <a:buClr>
                <a:srgbClr val="002060"/>
              </a:buClr>
              <a:buFont typeface="Arial" pitchFamily="34" charset="0"/>
              <a:buNone/>
            </a:pPr>
            <a:r>
              <a:rPr lang="en-GB" sz="900" b="1" dirty="0"/>
              <a:t>First Aggregation Node</a:t>
            </a:r>
          </a:p>
        </p:txBody>
      </p:sp>
      <p:pic>
        <p:nvPicPr>
          <p:cNvPr id="52" name="Picture 17"/>
          <p:cNvPicPr>
            <a:picLocks noChangeAspect="1"/>
          </p:cNvPicPr>
          <p:nvPr/>
        </p:nvPicPr>
        <p:blipFill>
          <a:blip r:embed="rId4"/>
          <a:stretch>
            <a:fillRect/>
          </a:stretch>
        </p:blipFill>
        <p:spPr>
          <a:xfrm flipH="1">
            <a:off x="4065138" y="2705073"/>
            <a:ext cx="439796" cy="44811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71" name="Picture 12"/>
          <p:cNvPicPr>
            <a:picLocks noChangeAspect="1"/>
          </p:cNvPicPr>
          <p:nvPr/>
        </p:nvPicPr>
        <p:blipFill>
          <a:blip r:embed="rId3"/>
          <a:stretch>
            <a:fillRect/>
          </a:stretch>
        </p:blipFill>
        <p:spPr>
          <a:xfrm>
            <a:off x="2553808" y="842932"/>
            <a:ext cx="549747" cy="5601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42" name="Picture 17"/>
          <p:cNvPicPr>
            <a:picLocks noChangeAspect="1"/>
          </p:cNvPicPr>
          <p:nvPr/>
        </p:nvPicPr>
        <p:blipFill>
          <a:blip r:embed="rId4"/>
          <a:stretch>
            <a:fillRect/>
          </a:stretch>
        </p:blipFill>
        <p:spPr>
          <a:xfrm>
            <a:off x="2540115" y="2618442"/>
            <a:ext cx="598752" cy="598455"/>
          </a:xfrm>
          <a:prstGeom prst="rect">
            <a:avLst/>
          </a:prstGeom>
          <a:effectLst>
            <a:outerShdw blurRad="50800" dist="38100" dir="2700000" algn="tl" rotWithShape="0">
              <a:prstClr val="black">
                <a:alpha val="40000"/>
              </a:prstClr>
            </a:outerShdw>
          </a:effectLst>
        </p:spPr>
      </p:pic>
      <p:sp>
        <p:nvSpPr>
          <p:cNvPr id="41" name="Abgerundetes Rechteck 45"/>
          <p:cNvSpPr/>
          <p:nvPr/>
        </p:nvSpPr>
        <p:spPr bwMode="auto">
          <a:xfrm flipH="1">
            <a:off x="2439169" y="1840518"/>
            <a:ext cx="769349" cy="448116"/>
          </a:xfrm>
          <a:prstGeom prst="roundRect">
            <a:avLst>
              <a:gd name="adj" fmla="val 10561"/>
            </a:avLst>
          </a:prstGeom>
          <a:solidFill>
            <a:schemeClr val="accent6"/>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700" dirty="0"/>
              <a:t>GM</a:t>
            </a:r>
          </a:p>
        </p:txBody>
      </p:sp>
      <p:cxnSp>
        <p:nvCxnSpPr>
          <p:cNvPr id="45" name="Gerade Verbindung mit Pfeil 72"/>
          <p:cNvCxnSpPr>
            <a:endCxn id="42" idx="0"/>
          </p:cNvCxnSpPr>
          <p:nvPr/>
        </p:nvCxnSpPr>
        <p:spPr bwMode="auto">
          <a:xfrm>
            <a:off x="2828330" y="2323728"/>
            <a:ext cx="11161" cy="294714"/>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a:scene3d>
            <a:camera prst="orthographicFront">
              <a:rot lat="0" lon="0" rev="0"/>
            </a:camera>
            <a:lightRig rig="threePt" dir="t"/>
          </a:scene3d>
        </p:spPr>
      </p:cxnSp>
      <p:sp>
        <p:nvSpPr>
          <p:cNvPr id="43" name="Multiply 144">
            <a:extLst>
              <a:ext uri="{FF2B5EF4-FFF2-40B4-BE49-F238E27FC236}">
                <a16:creationId xmlns:a16="http://schemas.microsoft.com/office/drawing/2014/main" id="{14014D4B-79AA-4268-8E8B-1789FA9CEA9A}"/>
              </a:ext>
            </a:extLst>
          </p:cNvPr>
          <p:cNvSpPr>
            <a:spLocks noGrp="1"/>
          </p:cNvSpPr>
          <p:nvPr>
            <p:ph type="body" sz="quarter" idx="13"/>
          </p:nvPr>
        </p:nvSpPr>
        <p:spPr bwMode="auto">
          <a:xfrm flipH="1">
            <a:off x="2124651" y="488175"/>
            <a:ext cx="1330726" cy="1231717"/>
          </a:xfrm>
          <a:prstGeom prst="mathMultiply">
            <a:avLst/>
          </a:prstGeom>
          <a:solidFill>
            <a:schemeClr val="accent3">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none" lIns="67500" tIns="35100" rIns="67500" bIns="35100" numCol="1" spcCol="0" rtlCol="0" fromWordArt="0" anchor="ctr" anchorCtr="0" forceAA="0" compatLnSpc="1">
            <a:prstTxWarp prst="textNoShape">
              <a:avLst/>
            </a:prstTxWarp>
            <a:noAutofit/>
          </a:bodyPr>
          <a:lstStyle/>
          <a:p>
            <a:endParaRPr lang="en-IL" dirty="0"/>
          </a:p>
        </p:txBody>
      </p:sp>
    </p:spTree>
    <p:extLst>
      <p:ext uri="{BB962C8B-B14F-4D97-AF65-F5344CB8AC3E}">
        <p14:creationId xmlns:p14="http://schemas.microsoft.com/office/powerpoint/2010/main" val="11480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bg/>
                                          </p:spTgt>
                                        </p:tgtEl>
                                        <p:attrNameLst>
                                          <p:attrName>style.visibility</p:attrName>
                                        </p:attrNameLst>
                                      </p:cBhvr>
                                      <p:to>
                                        <p:strVal val="visible"/>
                                      </p:to>
                                    </p:set>
                                    <p:animEffect transition="in" filter="fade">
                                      <p:cBhvr>
                                        <p:cTn id="7" dur="500"/>
                                        <p:tgtEl>
                                          <p:spTgt spid="4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MTIE Test Results – Locked to GPS (25-35C)</a:t>
            </a:r>
            <a:endParaRPr lang="he-IL" dirty="0"/>
          </a:p>
        </p:txBody>
      </p:sp>
      <p:grpSp>
        <p:nvGrpSpPr>
          <p:cNvPr id="11" name="Group 10">
            <a:extLst>
              <a:ext uri="{FF2B5EF4-FFF2-40B4-BE49-F238E27FC236}">
                <a16:creationId xmlns:a16="http://schemas.microsoft.com/office/drawing/2014/main" id="{280688A7-B6FF-411E-9EBC-6F5CB9EC3376}"/>
              </a:ext>
            </a:extLst>
          </p:cNvPr>
          <p:cNvGrpSpPr/>
          <p:nvPr/>
        </p:nvGrpSpPr>
        <p:grpSpPr>
          <a:xfrm>
            <a:off x="711836" y="729882"/>
            <a:ext cx="7380820" cy="4063692"/>
            <a:chOff x="791580" y="558432"/>
            <a:chExt cx="7380820" cy="4063692"/>
          </a:xfrm>
        </p:grpSpPr>
        <p:pic>
          <p:nvPicPr>
            <p:cNvPr id="12" name="Picture 11">
              <a:extLst>
                <a:ext uri="{FF2B5EF4-FFF2-40B4-BE49-F238E27FC236}">
                  <a16:creationId xmlns:a16="http://schemas.microsoft.com/office/drawing/2014/main" id="{A7F20EEC-A7EF-4AE6-976F-359E03A4FB81}"/>
                </a:ext>
              </a:extLst>
            </p:cNvPr>
            <p:cNvPicPr>
              <a:picLocks noChangeAspect="1"/>
            </p:cNvPicPr>
            <p:nvPr/>
          </p:nvPicPr>
          <p:blipFill>
            <a:blip r:embed="rId2"/>
            <a:stretch>
              <a:fillRect/>
            </a:stretch>
          </p:blipFill>
          <p:spPr>
            <a:xfrm>
              <a:off x="791580" y="591530"/>
              <a:ext cx="7380820" cy="4030594"/>
            </a:xfrm>
            <a:prstGeom prst="rect">
              <a:avLst/>
            </a:prstGeom>
          </p:spPr>
        </p:pic>
        <p:pic>
          <p:nvPicPr>
            <p:cNvPr id="14" name="Picture 13">
              <a:extLst>
                <a:ext uri="{FF2B5EF4-FFF2-40B4-BE49-F238E27FC236}">
                  <a16:creationId xmlns:a16="http://schemas.microsoft.com/office/drawing/2014/main" id="{0351043E-5B39-4FE1-8885-C428172AFA0E}"/>
                </a:ext>
              </a:extLst>
            </p:cNvPr>
            <p:cNvPicPr>
              <a:picLocks noChangeAspect="1"/>
            </p:cNvPicPr>
            <p:nvPr/>
          </p:nvPicPr>
          <p:blipFill>
            <a:blip r:embed="rId3"/>
            <a:stretch>
              <a:fillRect/>
            </a:stretch>
          </p:blipFill>
          <p:spPr>
            <a:xfrm>
              <a:off x="3275856" y="558432"/>
              <a:ext cx="2412268" cy="200025"/>
            </a:xfrm>
            <a:prstGeom prst="rect">
              <a:avLst/>
            </a:prstGeom>
          </p:spPr>
        </p:pic>
      </p:grpSp>
      <p:sp>
        <p:nvSpPr>
          <p:cNvPr id="6" name="Rectangle 5"/>
          <p:cNvSpPr/>
          <p:nvPr/>
        </p:nvSpPr>
        <p:spPr bwMode="auto">
          <a:xfrm>
            <a:off x="7025503" y="2415997"/>
            <a:ext cx="1965244" cy="513543"/>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buClr>
                <a:schemeClr val="accent1"/>
              </a:buClr>
              <a:buFont typeface="Arial" panose="020B0604020202020204" pitchFamily="34" charset="0"/>
              <a:buNone/>
            </a:pPr>
            <a:r>
              <a:rPr lang="en-US" sz="1050" dirty="0">
                <a:ln w="12700">
                  <a:noFill/>
                </a:ln>
                <a:solidFill>
                  <a:schemeClr val="accent6">
                    <a:lumMod val="75000"/>
                  </a:schemeClr>
                </a:solidFill>
              </a:rPr>
              <a:t>Green – Super DOCXO</a:t>
            </a:r>
          </a:p>
          <a:p>
            <a:pPr marL="0" indent="0">
              <a:buClr>
                <a:schemeClr val="accent1"/>
              </a:buClr>
              <a:buFont typeface="Arial" panose="020B0604020202020204" pitchFamily="34" charset="0"/>
              <a:buNone/>
            </a:pPr>
            <a:r>
              <a:rPr lang="en-US" sz="1050" dirty="0">
                <a:ln w="12700">
                  <a:noFill/>
                </a:ln>
                <a:solidFill>
                  <a:srgbClr val="FF0000"/>
                </a:solidFill>
              </a:rPr>
              <a:t>Red – Rubidium </a:t>
            </a:r>
          </a:p>
          <a:p>
            <a:pPr>
              <a:buClr>
                <a:schemeClr val="accent1"/>
              </a:buClr>
            </a:pPr>
            <a:r>
              <a:rPr lang="en-US" sz="1050" dirty="0">
                <a:ln w="12700">
                  <a:noFill/>
                </a:ln>
              </a:rPr>
              <a:t>Black</a:t>
            </a:r>
            <a:r>
              <a:rPr lang="he-IL" sz="1050" dirty="0">
                <a:ln w="12700">
                  <a:noFill/>
                </a:ln>
              </a:rPr>
              <a:t> – </a:t>
            </a:r>
            <a:r>
              <a:rPr lang="en-US" sz="1050" dirty="0">
                <a:ln w="12700">
                  <a:noFill/>
                </a:ln>
              </a:rPr>
              <a:t>G.8272 MTIE mask </a:t>
            </a:r>
          </a:p>
        </p:txBody>
      </p:sp>
      <p:sp>
        <p:nvSpPr>
          <p:cNvPr id="15" name="Rounded Rectangular Callout 14"/>
          <p:cNvSpPr/>
          <p:nvPr/>
        </p:nvSpPr>
        <p:spPr bwMode="auto">
          <a:xfrm>
            <a:off x="5472100" y="3147814"/>
            <a:ext cx="2373382" cy="720080"/>
          </a:xfrm>
          <a:prstGeom prst="wedgeRoundRectCallout">
            <a:avLst>
              <a:gd name="adj1" fmla="val -4499"/>
              <a:gd name="adj2" fmla="val -209224"/>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accent6">
                    <a:lumMod val="75000"/>
                  </a:schemeClr>
                </a:solidFill>
              </a:rPr>
              <a:t>Super DOCXO with better margins Vs G.8272 MTIE mask </a:t>
            </a:r>
          </a:p>
        </p:txBody>
      </p:sp>
    </p:spTree>
    <p:extLst>
      <p:ext uri="{BB962C8B-B14F-4D97-AF65-F5344CB8AC3E}">
        <p14:creationId xmlns:p14="http://schemas.microsoft.com/office/powerpoint/2010/main" val="40553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D60BD98-3D25-4E43-8EEF-760165187A6D}"/>
              </a:ext>
            </a:extLst>
          </p:cNvPr>
          <p:cNvPicPr>
            <a:picLocks noChangeAspect="1"/>
          </p:cNvPicPr>
          <p:nvPr/>
        </p:nvPicPr>
        <p:blipFill>
          <a:blip r:embed="rId2"/>
          <a:stretch>
            <a:fillRect/>
          </a:stretch>
        </p:blipFill>
        <p:spPr>
          <a:xfrm>
            <a:off x="518400" y="668588"/>
            <a:ext cx="7690004" cy="4229261"/>
          </a:xfrm>
          <a:prstGeom prst="rect">
            <a:avLst/>
          </a:prstGeom>
        </p:spPr>
      </p:pic>
      <p:sp>
        <p:nvSpPr>
          <p:cNvPr id="2" name="Title 1"/>
          <p:cNvSpPr>
            <a:spLocks noGrp="1"/>
          </p:cNvSpPr>
          <p:nvPr>
            <p:ph type="title"/>
          </p:nvPr>
        </p:nvSpPr>
        <p:spPr/>
        <p:txBody>
          <a:bodyPr/>
          <a:lstStyle/>
          <a:p>
            <a:r>
              <a:rPr lang="en-US" altLang="en-US" dirty="0"/>
              <a:t>TE Test Results – Holdover (25-35C) </a:t>
            </a:r>
            <a:endParaRPr lang="he-IL" dirty="0"/>
          </a:p>
        </p:txBody>
      </p:sp>
      <p:sp>
        <p:nvSpPr>
          <p:cNvPr id="8" name="Rounded Rectangular Callout 7"/>
          <p:cNvSpPr/>
          <p:nvPr/>
        </p:nvSpPr>
        <p:spPr bwMode="auto">
          <a:xfrm>
            <a:off x="1532992" y="2843456"/>
            <a:ext cx="1908212" cy="720080"/>
          </a:xfrm>
          <a:prstGeom prst="wedgeRoundRectCallout">
            <a:avLst>
              <a:gd name="adj1" fmla="val 109090"/>
              <a:gd name="adj2" fmla="val -17001"/>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9" name="Rounded Rectangular Callout 8"/>
          <p:cNvSpPr/>
          <p:nvPr/>
        </p:nvSpPr>
        <p:spPr bwMode="auto">
          <a:xfrm>
            <a:off x="1541638" y="2841059"/>
            <a:ext cx="1908212" cy="720080"/>
          </a:xfrm>
          <a:prstGeom prst="wedgeRoundRectCallout">
            <a:avLst>
              <a:gd name="adj1" fmla="val 67359"/>
              <a:gd name="adj2" fmla="val -151733"/>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0" name="Rounded Rectangular Callout 9"/>
          <p:cNvSpPr/>
          <p:nvPr/>
        </p:nvSpPr>
        <p:spPr bwMode="auto">
          <a:xfrm>
            <a:off x="1358736" y="2802376"/>
            <a:ext cx="2205264" cy="1128824"/>
          </a:xfrm>
          <a:prstGeom prst="wedgeRoundRectCallout">
            <a:avLst>
              <a:gd name="adj1" fmla="val 8710"/>
              <a:gd name="adj2" fmla="val -160783"/>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rgbClr val="FF0000"/>
                </a:solidFill>
              </a:rPr>
              <a:t> Rubidium “drift” during temperature changes </a:t>
            </a:r>
          </a:p>
        </p:txBody>
      </p:sp>
      <p:sp>
        <p:nvSpPr>
          <p:cNvPr id="12" name="Left-Right Arrow 11"/>
          <p:cNvSpPr/>
          <p:nvPr/>
        </p:nvSpPr>
        <p:spPr bwMode="auto">
          <a:xfrm rot="5400000">
            <a:off x="6472112" y="1608800"/>
            <a:ext cx="857250" cy="481011"/>
          </a:xfrm>
          <a:prstGeom prst="leftRightArrow">
            <a:avLst/>
          </a:prstGeom>
          <a:solidFill>
            <a:schemeClr val="bg1"/>
          </a:solidFill>
          <a:ln w="12700" algn="ctr">
            <a:solidFill>
              <a:schemeClr val="accent6">
                <a:lumMod val="75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chemeClr val="accent6">
                    <a:lumMod val="75000"/>
                  </a:schemeClr>
                </a:solidFill>
              </a:rPr>
              <a:t>300ns </a:t>
            </a:r>
            <a:endParaRPr lang="he-IL" sz="900" b="1" dirty="0">
              <a:ln w="12700">
                <a:noFill/>
              </a:ln>
              <a:solidFill>
                <a:schemeClr val="accent6">
                  <a:lumMod val="75000"/>
                </a:schemeClr>
              </a:solidFill>
            </a:endParaRPr>
          </a:p>
        </p:txBody>
      </p:sp>
      <p:sp>
        <p:nvSpPr>
          <p:cNvPr id="13" name="Left-Right Arrow 12"/>
          <p:cNvSpPr/>
          <p:nvPr/>
        </p:nvSpPr>
        <p:spPr bwMode="auto">
          <a:xfrm rot="5400000">
            <a:off x="6033135" y="2651776"/>
            <a:ext cx="2959340" cy="481011"/>
          </a:xfrm>
          <a:prstGeom prst="leftRightArrow">
            <a:avLst/>
          </a:prstGeom>
          <a:solidFill>
            <a:schemeClr val="bg1"/>
          </a:solidFill>
          <a:ln w="12700" algn="ctr">
            <a:solidFill>
              <a:schemeClr val="accent3">
                <a:lumMod val="75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rgbClr val="FF0000"/>
                </a:solidFill>
              </a:rPr>
              <a:t>800nse</a:t>
            </a:r>
            <a:endParaRPr lang="he-IL" sz="900" b="1" dirty="0">
              <a:ln w="12700">
                <a:noFill/>
              </a:ln>
              <a:solidFill>
                <a:srgbClr val="FF0000"/>
              </a:solidFill>
            </a:endParaRPr>
          </a:p>
        </p:txBody>
      </p:sp>
      <p:sp>
        <p:nvSpPr>
          <p:cNvPr id="14" name="Left-Right Arrow 13"/>
          <p:cNvSpPr/>
          <p:nvPr/>
        </p:nvSpPr>
        <p:spPr bwMode="auto">
          <a:xfrm>
            <a:off x="1331639" y="4669478"/>
            <a:ext cx="5940659" cy="341085"/>
          </a:xfrm>
          <a:prstGeom prst="leftRightArrow">
            <a:avLst/>
          </a:prstGeom>
          <a:solidFill>
            <a:schemeClr val="bg1"/>
          </a:solidFill>
          <a:ln w="12700" algn="ctr">
            <a:solidFill>
              <a:schemeClr val="tx1">
                <a:lumMod val="95000"/>
                <a:lumOff val="5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chemeClr val="tx1">
                    <a:lumMod val="75000"/>
                    <a:lumOff val="25000"/>
                  </a:schemeClr>
                </a:solidFill>
              </a:rPr>
              <a:t>2 Days</a:t>
            </a:r>
            <a:endParaRPr lang="he-IL" sz="900" b="1" dirty="0">
              <a:ln w="12700">
                <a:noFill/>
              </a:ln>
              <a:solidFill>
                <a:schemeClr val="tx1">
                  <a:lumMod val="75000"/>
                  <a:lumOff val="25000"/>
                </a:schemeClr>
              </a:solidFill>
            </a:endParaRPr>
          </a:p>
        </p:txBody>
      </p:sp>
      <p:sp>
        <p:nvSpPr>
          <p:cNvPr id="16" name="Rounded Rectangular Callout 15"/>
          <p:cNvSpPr/>
          <p:nvPr/>
        </p:nvSpPr>
        <p:spPr bwMode="auto">
          <a:xfrm>
            <a:off x="1019970" y="2050392"/>
            <a:ext cx="1239256" cy="603221"/>
          </a:xfrm>
          <a:prstGeom prst="wedgeRoundRectCallout">
            <a:avLst>
              <a:gd name="adj1" fmla="val -31821"/>
              <a:gd name="adj2" fmla="val -128005"/>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200" dirty="0">
                <a:ln w="12700">
                  <a:noFill/>
                </a:ln>
              </a:rPr>
              <a:t>GPS </a:t>
            </a:r>
          </a:p>
          <a:p>
            <a:pPr marL="0" indent="0" algn="ctr">
              <a:buClr>
                <a:schemeClr val="accent1"/>
              </a:buClr>
              <a:buFont typeface="Arial" panose="020B0604020202020204" pitchFamily="34" charset="0"/>
              <a:buNone/>
            </a:pPr>
            <a:r>
              <a:rPr lang="en-US" sz="1200" dirty="0">
                <a:ln w="12700">
                  <a:noFill/>
                </a:ln>
              </a:rPr>
              <a:t>disconnected</a:t>
            </a:r>
          </a:p>
        </p:txBody>
      </p:sp>
      <p:sp>
        <p:nvSpPr>
          <p:cNvPr id="17" name="Rectangle 16"/>
          <p:cNvSpPr/>
          <p:nvPr/>
        </p:nvSpPr>
        <p:spPr bwMode="auto">
          <a:xfrm>
            <a:off x="6660232" y="701005"/>
            <a:ext cx="1857232" cy="419438"/>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buClr>
                <a:schemeClr val="accent1"/>
              </a:buClr>
              <a:buFont typeface="Arial" panose="020B0604020202020204" pitchFamily="34" charset="0"/>
              <a:buNone/>
            </a:pPr>
            <a:r>
              <a:rPr lang="en-US" sz="1050" dirty="0">
                <a:ln w="12700">
                  <a:noFill/>
                </a:ln>
                <a:solidFill>
                  <a:schemeClr val="accent6">
                    <a:lumMod val="75000"/>
                  </a:schemeClr>
                </a:solidFill>
              </a:rPr>
              <a:t>Green – Super DOCXO</a:t>
            </a:r>
          </a:p>
          <a:p>
            <a:pPr marL="0" indent="0">
              <a:buClr>
                <a:schemeClr val="accent1"/>
              </a:buClr>
              <a:buFont typeface="Arial" panose="020B0604020202020204" pitchFamily="34" charset="0"/>
              <a:buNone/>
            </a:pPr>
            <a:r>
              <a:rPr lang="en-US" sz="1050" dirty="0">
                <a:ln w="12700">
                  <a:noFill/>
                </a:ln>
                <a:solidFill>
                  <a:srgbClr val="FF0000"/>
                </a:solidFill>
              </a:rPr>
              <a:t>Red – Rubidium  </a:t>
            </a:r>
          </a:p>
        </p:txBody>
      </p:sp>
      <p:sp>
        <p:nvSpPr>
          <p:cNvPr id="18" name="Rectangle 17">
            <a:extLst>
              <a:ext uri="{FF2B5EF4-FFF2-40B4-BE49-F238E27FC236}">
                <a16:creationId xmlns:a16="http://schemas.microsoft.com/office/drawing/2014/main" id="{E5E23C71-0675-4729-800B-48CBF627ACA2}"/>
              </a:ext>
            </a:extLst>
          </p:cNvPr>
          <p:cNvSpPr/>
          <p:nvPr/>
        </p:nvSpPr>
        <p:spPr>
          <a:xfrm rot="16200000">
            <a:off x="85346" y="2632233"/>
            <a:ext cx="577516" cy="5216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a:t>
            </a:r>
            <a:endParaRPr lang="en-IL" dirty="0">
              <a:solidFill>
                <a:schemeClr val="tx1"/>
              </a:solidFill>
            </a:endParaRPr>
          </a:p>
        </p:txBody>
      </p:sp>
      <p:sp>
        <p:nvSpPr>
          <p:cNvPr id="19" name="Rectangle 18">
            <a:extLst>
              <a:ext uri="{FF2B5EF4-FFF2-40B4-BE49-F238E27FC236}">
                <a16:creationId xmlns:a16="http://schemas.microsoft.com/office/drawing/2014/main" id="{8E13A68C-ABF7-49D5-B100-BD2979590069}"/>
              </a:ext>
            </a:extLst>
          </p:cNvPr>
          <p:cNvSpPr/>
          <p:nvPr/>
        </p:nvSpPr>
        <p:spPr>
          <a:xfrm>
            <a:off x="-14288" y="1150855"/>
            <a:ext cx="679932" cy="5216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0nsec</a:t>
            </a:r>
            <a:endParaRPr lang="en-IL" sz="1000" dirty="0">
              <a:solidFill>
                <a:schemeClr val="tx1"/>
              </a:solidFill>
            </a:endParaRPr>
          </a:p>
        </p:txBody>
      </p:sp>
      <p:sp>
        <p:nvSpPr>
          <p:cNvPr id="20" name="Rectangle 19">
            <a:extLst>
              <a:ext uri="{FF2B5EF4-FFF2-40B4-BE49-F238E27FC236}">
                <a16:creationId xmlns:a16="http://schemas.microsoft.com/office/drawing/2014/main" id="{2EA79C18-22F4-499C-BA20-23EBE77B9C41}"/>
              </a:ext>
            </a:extLst>
          </p:cNvPr>
          <p:cNvSpPr/>
          <p:nvPr/>
        </p:nvSpPr>
        <p:spPr>
          <a:xfrm>
            <a:off x="0" y="713369"/>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100nsec</a:t>
            </a:r>
            <a:endParaRPr lang="en-IL" sz="1000" dirty="0">
              <a:solidFill>
                <a:schemeClr val="tx1"/>
              </a:solidFill>
            </a:endParaRPr>
          </a:p>
        </p:txBody>
      </p:sp>
      <p:sp>
        <p:nvSpPr>
          <p:cNvPr id="21" name="Rectangle 20">
            <a:extLst>
              <a:ext uri="{FF2B5EF4-FFF2-40B4-BE49-F238E27FC236}">
                <a16:creationId xmlns:a16="http://schemas.microsoft.com/office/drawing/2014/main" id="{F3EF9D5E-1F2B-45C8-8283-AC8FCE188F23}"/>
              </a:ext>
            </a:extLst>
          </p:cNvPr>
          <p:cNvSpPr/>
          <p:nvPr/>
        </p:nvSpPr>
        <p:spPr>
          <a:xfrm>
            <a:off x="-5786" y="1939783"/>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200nsec</a:t>
            </a:r>
            <a:endParaRPr lang="en-IL" sz="1000" dirty="0">
              <a:solidFill>
                <a:schemeClr val="tx1"/>
              </a:solidFill>
            </a:endParaRPr>
          </a:p>
        </p:txBody>
      </p:sp>
      <p:sp>
        <p:nvSpPr>
          <p:cNvPr id="22" name="Rectangle 21">
            <a:extLst>
              <a:ext uri="{FF2B5EF4-FFF2-40B4-BE49-F238E27FC236}">
                <a16:creationId xmlns:a16="http://schemas.microsoft.com/office/drawing/2014/main" id="{8C2B3551-9BEE-4FD6-9B77-9898BA3942A0}"/>
              </a:ext>
            </a:extLst>
          </p:cNvPr>
          <p:cNvSpPr/>
          <p:nvPr/>
        </p:nvSpPr>
        <p:spPr>
          <a:xfrm>
            <a:off x="13881" y="4485816"/>
            <a:ext cx="679932"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800nsec</a:t>
            </a:r>
            <a:endParaRPr lang="en-IL" sz="1000" dirty="0">
              <a:solidFill>
                <a:schemeClr val="tx1"/>
              </a:solidFill>
            </a:endParaRPr>
          </a:p>
        </p:txBody>
      </p:sp>
      <p:sp>
        <p:nvSpPr>
          <p:cNvPr id="23" name="Rectangle 22">
            <a:extLst>
              <a:ext uri="{FF2B5EF4-FFF2-40B4-BE49-F238E27FC236}">
                <a16:creationId xmlns:a16="http://schemas.microsoft.com/office/drawing/2014/main" id="{CF3DC300-F712-4215-8508-91B4A94AC17E}"/>
              </a:ext>
            </a:extLst>
          </p:cNvPr>
          <p:cNvSpPr/>
          <p:nvPr/>
        </p:nvSpPr>
        <p:spPr>
          <a:xfrm>
            <a:off x="13881" y="3563942"/>
            <a:ext cx="670748" cy="3053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600nsec</a:t>
            </a:r>
            <a:endParaRPr lang="en-IL" sz="1000" dirty="0">
              <a:solidFill>
                <a:schemeClr val="tx1"/>
              </a:solidFill>
            </a:endParaRPr>
          </a:p>
        </p:txBody>
      </p:sp>
      <p:sp>
        <p:nvSpPr>
          <p:cNvPr id="25" name="Rectangle 24">
            <a:extLst>
              <a:ext uri="{FF2B5EF4-FFF2-40B4-BE49-F238E27FC236}">
                <a16:creationId xmlns:a16="http://schemas.microsoft.com/office/drawing/2014/main" id="{59BC18BE-2050-4E66-9D72-4224E876C6E1}"/>
              </a:ext>
            </a:extLst>
          </p:cNvPr>
          <p:cNvSpPr/>
          <p:nvPr/>
        </p:nvSpPr>
        <p:spPr>
          <a:xfrm>
            <a:off x="3879542" y="701005"/>
            <a:ext cx="1384916" cy="1480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solidFill>
                <a:schemeClr val="tx1"/>
              </a:solidFill>
            </a:endParaRPr>
          </a:p>
        </p:txBody>
      </p:sp>
      <p:sp>
        <p:nvSpPr>
          <p:cNvPr id="15" name="Rounded Rectangular Callout 14"/>
          <p:cNvSpPr/>
          <p:nvPr/>
        </p:nvSpPr>
        <p:spPr bwMode="auto">
          <a:xfrm>
            <a:off x="4026786" y="713369"/>
            <a:ext cx="2424623" cy="1078373"/>
          </a:xfrm>
          <a:prstGeom prst="wedgeRoundRectCallout">
            <a:avLst>
              <a:gd name="adj1" fmla="val -31254"/>
              <a:gd name="adj2" fmla="val 88865"/>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solidFill>
                  <a:schemeClr val="accent6">
                    <a:lumMod val="75000"/>
                  </a:schemeClr>
                </a:solidFill>
              </a:rPr>
              <a:t>Super DOCXO</a:t>
            </a:r>
          </a:p>
          <a:p>
            <a:pPr marL="0" indent="0" algn="ctr">
              <a:buClr>
                <a:schemeClr val="accent1"/>
              </a:buClr>
              <a:buFont typeface="Arial" panose="020B0604020202020204" pitchFamily="34" charset="0"/>
              <a:buNone/>
            </a:pPr>
            <a:r>
              <a:rPr lang="en-US" sz="1400" dirty="0">
                <a:ln w="12700">
                  <a:noFill/>
                </a:ln>
                <a:solidFill>
                  <a:schemeClr val="accent6">
                    <a:lumMod val="75000"/>
                  </a:schemeClr>
                </a:solidFill>
              </a:rPr>
              <a:t>is agnostic to temperature variation </a:t>
            </a:r>
          </a:p>
          <a:p>
            <a:pPr marL="0" indent="0" algn="ctr">
              <a:buClr>
                <a:schemeClr val="accent1"/>
              </a:buClr>
              <a:buFont typeface="Arial" panose="020B0604020202020204" pitchFamily="34" charset="0"/>
              <a:buNone/>
            </a:pPr>
            <a:endParaRPr lang="en-US" sz="1400" dirty="0">
              <a:ln w="12700">
                <a:noFill/>
              </a:ln>
              <a:solidFill>
                <a:schemeClr val="accent6">
                  <a:lumMod val="75000"/>
                </a:schemeClr>
              </a:solidFill>
            </a:endParaRPr>
          </a:p>
        </p:txBody>
      </p:sp>
      <p:pic>
        <p:nvPicPr>
          <p:cNvPr id="3" name="Picture 2">
            <a:extLst>
              <a:ext uri="{FF2B5EF4-FFF2-40B4-BE49-F238E27FC236}">
                <a16:creationId xmlns:a16="http://schemas.microsoft.com/office/drawing/2014/main" id="{3A31D454-763A-4E3B-BE63-781033779F55}"/>
              </a:ext>
            </a:extLst>
          </p:cNvPr>
          <p:cNvPicPr>
            <a:picLocks noChangeAspect="1"/>
          </p:cNvPicPr>
          <p:nvPr/>
        </p:nvPicPr>
        <p:blipFill>
          <a:blip r:embed="rId3"/>
          <a:stretch>
            <a:fillRect/>
          </a:stretch>
        </p:blipFill>
        <p:spPr>
          <a:xfrm>
            <a:off x="4901899" y="1472898"/>
            <a:ext cx="725117" cy="293966"/>
          </a:xfrm>
          <a:prstGeom prst="rect">
            <a:avLst/>
          </a:prstGeom>
        </p:spPr>
      </p:pic>
      <p:pic>
        <p:nvPicPr>
          <p:cNvPr id="5" name="Picture 4">
            <a:extLst>
              <a:ext uri="{FF2B5EF4-FFF2-40B4-BE49-F238E27FC236}">
                <a16:creationId xmlns:a16="http://schemas.microsoft.com/office/drawing/2014/main" id="{05BD4B0A-F9E4-41DB-9D54-41054D4F6F4C}"/>
              </a:ext>
            </a:extLst>
          </p:cNvPr>
          <p:cNvPicPr>
            <a:picLocks noChangeAspect="1"/>
          </p:cNvPicPr>
          <p:nvPr/>
        </p:nvPicPr>
        <p:blipFill>
          <a:blip r:embed="rId4"/>
          <a:stretch>
            <a:fillRect/>
          </a:stretch>
        </p:blipFill>
        <p:spPr>
          <a:xfrm>
            <a:off x="2039487" y="3597887"/>
            <a:ext cx="843762" cy="344763"/>
          </a:xfrm>
          <a:prstGeom prst="rect">
            <a:avLst/>
          </a:prstGeom>
        </p:spPr>
      </p:pic>
    </p:spTree>
    <p:extLst>
      <p:ext uri="{BB962C8B-B14F-4D97-AF65-F5344CB8AC3E}">
        <p14:creationId xmlns:p14="http://schemas.microsoft.com/office/powerpoint/2010/main" val="413388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0"/>
            <a:ext cx="8316468" cy="774000"/>
          </a:xfrm>
        </p:spPr>
        <p:txBody>
          <a:bodyPr/>
          <a:lstStyle/>
          <a:p>
            <a:r>
              <a:rPr lang="en-US" dirty="0"/>
              <a:t>Worst Case Temperature Profile </a:t>
            </a:r>
            <a:endParaRPr lang="he-IL" dirty="0"/>
          </a:p>
        </p:txBody>
      </p:sp>
      <p:sp>
        <p:nvSpPr>
          <p:cNvPr id="52" name="TextBox 51"/>
          <p:cNvSpPr txBox="1"/>
          <p:nvPr/>
        </p:nvSpPr>
        <p:spPr>
          <a:xfrm>
            <a:off x="7184065" y="3348021"/>
            <a:ext cx="1998221" cy="230832"/>
          </a:xfrm>
          <a:prstGeom prst="rect">
            <a:avLst/>
          </a:prstGeom>
          <a:noFill/>
        </p:spPr>
        <p:txBody>
          <a:bodyPr wrap="square" rtlCol="0">
            <a:spAutoFit/>
          </a:bodyPr>
          <a:lstStyle/>
          <a:p>
            <a:pPr algn="ctr">
              <a:buClr>
                <a:srgbClr val="002060"/>
              </a:buClr>
            </a:pPr>
            <a:r>
              <a:rPr lang="en-US" sz="900" b="1" dirty="0"/>
              <a:t>…</a:t>
            </a:r>
            <a:endParaRPr lang="en-US" sz="700" b="1" dirty="0"/>
          </a:p>
        </p:txBody>
      </p:sp>
      <p:sp>
        <p:nvSpPr>
          <p:cNvPr id="13" name="Rectangle 12"/>
          <p:cNvSpPr/>
          <p:nvPr/>
        </p:nvSpPr>
        <p:spPr>
          <a:xfrm>
            <a:off x="460424" y="913826"/>
            <a:ext cx="6634968" cy="1546577"/>
          </a:xfrm>
          <a:prstGeom prst="rect">
            <a:avLst/>
          </a:prstGeom>
        </p:spPr>
        <p:txBody>
          <a:bodyPr wrap="square">
            <a:spAutoFit/>
          </a:bodyPr>
          <a:lstStyle/>
          <a:p>
            <a:r>
              <a:rPr lang="en-US" dirty="0"/>
              <a:t>Periodic profile is not the worst case profile since error are partly cancelled . </a:t>
            </a:r>
          </a:p>
          <a:p>
            <a:r>
              <a:rPr lang="en-US" dirty="0"/>
              <a:t>A worst case profile include a ramp at the beginning of the profile followed by constant temperature : </a:t>
            </a:r>
          </a:p>
          <a:p>
            <a:pPr marL="685800" lvl="1" indent="-342900">
              <a:buFont typeface="+mj-lt"/>
              <a:buAutoNum type="arabicPeriod"/>
            </a:pPr>
            <a:r>
              <a:rPr lang="en-US" dirty="0"/>
              <a:t>25C for 4 hours</a:t>
            </a:r>
          </a:p>
          <a:p>
            <a:pPr marL="685800" lvl="1" indent="-342900">
              <a:buFont typeface="+mj-lt"/>
              <a:buAutoNum type="arabicPeriod"/>
            </a:pPr>
            <a:r>
              <a:rPr lang="en-US" dirty="0"/>
              <a:t>Enter holdover </a:t>
            </a:r>
          </a:p>
          <a:p>
            <a:pPr marL="685800" lvl="1" indent="-342900">
              <a:buFont typeface="+mj-lt"/>
              <a:buAutoNum type="arabicPeriod"/>
            </a:pPr>
            <a:r>
              <a:rPr lang="en-US" dirty="0"/>
              <a:t>Ramp from 25C to 35C at 1.5C/min</a:t>
            </a:r>
          </a:p>
          <a:p>
            <a:pPr marL="685800" lvl="1" indent="-342900">
              <a:buFont typeface="+mj-lt"/>
              <a:buAutoNum type="arabicPeriod"/>
            </a:pPr>
            <a:r>
              <a:rPr lang="en-US" dirty="0"/>
              <a:t>Stay 35C for 24 hours</a:t>
            </a:r>
          </a:p>
        </p:txBody>
      </p:sp>
      <p:grpSp>
        <p:nvGrpSpPr>
          <p:cNvPr id="15" name="Group 14"/>
          <p:cNvGrpSpPr/>
          <p:nvPr/>
        </p:nvGrpSpPr>
        <p:grpSpPr>
          <a:xfrm>
            <a:off x="1338" y="2573082"/>
            <a:ext cx="6157674" cy="1517590"/>
            <a:chOff x="472883" y="2785130"/>
            <a:chExt cx="5809441" cy="1002783"/>
          </a:xfrm>
        </p:grpSpPr>
        <p:sp>
          <p:nvSpPr>
            <p:cNvPr id="47" name="TextBox 46"/>
            <p:cNvSpPr txBox="1"/>
            <p:nvPr/>
          </p:nvSpPr>
          <p:spPr>
            <a:xfrm>
              <a:off x="518400" y="3343111"/>
              <a:ext cx="1998221" cy="200055"/>
            </a:xfrm>
            <a:prstGeom prst="rect">
              <a:avLst/>
            </a:prstGeom>
            <a:noFill/>
          </p:spPr>
          <p:txBody>
            <a:bodyPr wrap="square" rtlCol="0">
              <a:spAutoFit/>
            </a:bodyPr>
            <a:lstStyle/>
            <a:p>
              <a:pPr algn="ctr">
                <a:buClr>
                  <a:srgbClr val="002060"/>
                </a:buClr>
              </a:pPr>
              <a:r>
                <a:rPr lang="en-US" sz="700" b="1" dirty="0"/>
                <a:t>25C</a:t>
              </a:r>
            </a:p>
          </p:txBody>
        </p:sp>
        <p:sp>
          <p:nvSpPr>
            <p:cNvPr id="57" name="TextBox 56"/>
            <p:cNvSpPr txBox="1"/>
            <p:nvPr/>
          </p:nvSpPr>
          <p:spPr>
            <a:xfrm>
              <a:off x="472883" y="3587858"/>
              <a:ext cx="1998221" cy="200055"/>
            </a:xfrm>
            <a:prstGeom prst="rect">
              <a:avLst/>
            </a:prstGeom>
            <a:noFill/>
          </p:spPr>
          <p:txBody>
            <a:bodyPr wrap="square" rtlCol="0">
              <a:spAutoFit/>
            </a:bodyPr>
            <a:lstStyle/>
            <a:p>
              <a:pPr algn="ctr">
                <a:buClr>
                  <a:srgbClr val="002060"/>
                </a:buClr>
              </a:pPr>
              <a:r>
                <a:rPr lang="en-US" sz="700" b="1" dirty="0"/>
                <a:t>4 Hours </a:t>
              </a:r>
            </a:p>
          </p:txBody>
        </p:sp>
        <p:grpSp>
          <p:nvGrpSpPr>
            <p:cNvPr id="14" name="Group 13"/>
            <p:cNvGrpSpPr/>
            <p:nvPr/>
          </p:nvGrpSpPr>
          <p:grpSpPr>
            <a:xfrm>
              <a:off x="984877" y="2785130"/>
              <a:ext cx="5297447" cy="767085"/>
              <a:chOff x="984877" y="2785130"/>
              <a:chExt cx="5297447" cy="767085"/>
            </a:xfrm>
          </p:grpSpPr>
          <p:cxnSp>
            <p:nvCxnSpPr>
              <p:cNvPr id="5" name="Straight Connector 4"/>
              <p:cNvCxnSpPr/>
              <p:nvPr/>
            </p:nvCxnSpPr>
            <p:spPr>
              <a:xfrm>
                <a:off x="984877" y="3551471"/>
                <a:ext cx="1065268"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45601" y="2975407"/>
                <a:ext cx="436592" cy="576808"/>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2482193" y="2975407"/>
                <a:ext cx="3800131" cy="0"/>
              </a:xfrm>
              <a:prstGeom prst="line">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45536" y="2785130"/>
                <a:ext cx="1998221" cy="200055"/>
              </a:xfrm>
              <a:prstGeom prst="rect">
                <a:avLst/>
              </a:prstGeom>
              <a:noFill/>
            </p:spPr>
            <p:txBody>
              <a:bodyPr wrap="square" rtlCol="0">
                <a:spAutoFit/>
              </a:bodyPr>
              <a:lstStyle/>
              <a:p>
                <a:pPr algn="ctr">
                  <a:buClr>
                    <a:srgbClr val="002060"/>
                  </a:buClr>
                </a:pPr>
                <a:r>
                  <a:rPr lang="en-US" sz="700" b="1" dirty="0"/>
                  <a:t>35C</a:t>
                </a:r>
              </a:p>
            </p:txBody>
          </p:sp>
          <p:sp>
            <p:nvSpPr>
              <p:cNvPr id="53" name="TextBox 52"/>
              <p:cNvSpPr txBox="1"/>
              <p:nvPr/>
            </p:nvSpPr>
            <p:spPr>
              <a:xfrm>
                <a:off x="1633036" y="3063384"/>
                <a:ext cx="702077" cy="200055"/>
              </a:xfrm>
              <a:prstGeom prst="rect">
                <a:avLst/>
              </a:prstGeom>
              <a:noFill/>
            </p:spPr>
            <p:txBody>
              <a:bodyPr wrap="square" rtlCol="0">
                <a:spAutoFit/>
              </a:bodyPr>
              <a:lstStyle/>
              <a:p>
                <a:pPr algn="ctr">
                  <a:buClr>
                    <a:srgbClr val="002060"/>
                  </a:buClr>
                </a:pPr>
                <a:r>
                  <a:rPr lang="en-US" sz="700" b="1" dirty="0"/>
                  <a:t>1.5C/Min</a:t>
                </a:r>
              </a:p>
            </p:txBody>
          </p:sp>
          <p:sp>
            <p:nvSpPr>
              <p:cNvPr id="58" name="TextBox 57"/>
              <p:cNvSpPr txBox="1"/>
              <p:nvPr/>
            </p:nvSpPr>
            <p:spPr>
              <a:xfrm>
                <a:off x="3445536" y="3021986"/>
                <a:ext cx="1998221" cy="132191"/>
              </a:xfrm>
              <a:prstGeom prst="rect">
                <a:avLst/>
              </a:prstGeom>
              <a:noFill/>
            </p:spPr>
            <p:txBody>
              <a:bodyPr wrap="square" rtlCol="0">
                <a:spAutoFit/>
              </a:bodyPr>
              <a:lstStyle/>
              <a:p>
                <a:pPr algn="ctr">
                  <a:buClr>
                    <a:srgbClr val="002060"/>
                  </a:buClr>
                </a:pPr>
                <a:r>
                  <a:rPr lang="en-US" sz="700" b="1" dirty="0"/>
                  <a:t>24 Hours </a:t>
                </a:r>
              </a:p>
            </p:txBody>
          </p:sp>
        </p:grpSp>
      </p:grpSp>
      <p:sp>
        <p:nvSpPr>
          <p:cNvPr id="6" name="Speech Bubble: Rectangle 5">
            <a:extLst>
              <a:ext uri="{FF2B5EF4-FFF2-40B4-BE49-F238E27FC236}">
                <a16:creationId xmlns:a16="http://schemas.microsoft.com/office/drawing/2014/main" id="{6447A830-6574-4BA1-A12B-A7028123B8B5}"/>
              </a:ext>
            </a:extLst>
          </p:cNvPr>
          <p:cNvSpPr/>
          <p:nvPr/>
        </p:nvSpPr>
        <p:spPr>
          <a:xfrm>
            <a:off x="2220194" y="3937048"/>
            <a:ext cx="1701176" cy="804219"/>
          </a:xfrm>
          <a:prstGeom prst="wedgeRectCallout">
            <a:avLst>
              <a:gd name="adj1" fmla="val -77976"/>
              <a:gd name="adj2" fmla="val -72894"/>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Disconnect GPS (Start Holdover) </a:t>
            </a:r>
            <a:endParaRPr lang="en-IL" dirty="0">
              <a:solidFill>
                <a:schemeClr val="tx1"/>
              </a:solidFill>
            </a:endParaRPr>
          </a:p>
        </p:txBody>
      </p:sp>
    </p:spTree>
    <p:extLst>
      <p:ext uri="{BB962C8B-B14F-4D97-AF65-F5344CB8AC3E}">
        <p14:creationId xmlns:p14="http://schemas.microsoft.com/office/powerpoint/2010/main" val="287461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Which oscillator type should be used in </a:t>
            </a:r>
            <a:r>
              <a:rPr lang="en-US" altLang="en-US" dirty="0" err="1"/>
              <a:t>ePRTC</a:t>
            </a:r>
            <a:r>
              <a:rPr lang="en-US" altLang="en-US" dirty="0"/>
              <a:t>?</a:t>
            </a:r>
            <a:endParaRPr lang="he-IL" dirty="0"/>
          </a:p>
        </p:txBody>
      </p:sp>
      <p:sp>
        <p:nvSpPr>
          <p:cNvPr id="3" name="Content Placeholder 2"/>
          <p:cNvSpPr>
            <a:spLocks noGrp="1"/>
          </p:cNvSpPr>
          <p:nvPr>
            <p:ph idx="1"/>
          </p:nvPr>
        </p:nvSpPr>
        <p:spPr>
          <a:xfrm>
            <a:off x="518400" y="774000"/>
            <a:ext cx="8121600" cy="4032000"/>
          </a:xfrm>
        </p:spPr>
        <p:txBody>
          <a:bodyPr>
            <a:normAutofit/>
          </a:bodyPr>
          <a:lstStyle/>
          <a:p>
            <a:pPr marL="285750" indent="-285750">
              <a:buFont typeface="Arial" panose="020B0604020202020204" pitchFamily="34" charset="0"/>
              <a:buChar char="•"/>
            </a:pPr>
            <a:r>
              <a:rPr lang="en-US" dirty="0"/>
              <a:t>The </a:t>
            </a:r>
            <a:r>
              <a:rPr lang="en-US" dirty="0" err="1"/>
              <a:t>ePRTC</a:t>
            </a:r>
            <a:r>
              <a:rPr lang="en-US" dirty="0"/>
              <a:t> is based on GNSS and Cesium inputs which are connected to clock combiner </a:t>
            </a:r>
          </a:p>
          <a:p>
            <a:pPr marL="285750" indent="-285750">
              <a:buFont typeface="Arial" panose="020B0604020202020204" pitchFamily="34" charset="0"/>
              <a:buChar char="•"/>
            </a:pPr>
            <a:r>
              <a:rPr lang="en-US" dirty="0"/>
              <a:t>The Clock combiner include a local </a:t>
            </a:r>
            <a:r>
              <a:rPr lang="en-US" altLang="en-US" dirty="0"/>
              <a:t>oscillator </a:t>
            </a:r>
            <a:endParaRPr lang="en-US" dirty="0"/>
          </a:p>
          <a:p>
            <a:pPr marL="285750" indent="-285750">
              <a:buFont typeface="Arial" panose="020B0604020202020204" pitchFamily="34" charset="0"/>
              <a:buChar char="•"/>
            </a:pPr>
            <a:r>
              <a:rPr lang="en-US" dirty="0"/>
              <a:t>Well designed </a:t>
            </a:r>
            <a:r>
              <a:rPr lang="en-US" dirty="0" err="1"/>
              <a:t>ePRTC</a:t>
            </a:r>
            <a:r>
              <a:rPr lang="en-US" dirty="0"/>
              <a:t> is NOT expected to use the clock combiner internal oscillator in holdover </a:t>
            </a:r>
          </a:p>
          <a:p>
            <a:pPr marL="458391" lvl="1" indent="-285750"/>
            <a:r>
              <a:rPr lang="en-US" dirty="0"/>
              <a:t>If GNSS fails – the </a:t>
            </a:r>
            <a:r>
              <a:rPr lang="en-US" dirty="0" err="1"/>
              <a:t>ePRTC</a:t>
            </a:r>
            <a:r>
              <a:rPr lang="en-US" dirty="0"/>
              <a:t> utilize the Cesium for holdover – 70nsec in 14 days!</a:t>
            </a:r>
          </a:p>
          <a:p>
            <a:pPr marL="458391" lvl="1" indent="-285750"/>
            <a:r>
              <a:rPr lang="en-US" dirty="0"/>
              <a:t>If a Cesium fails , the </a:t>
            </a:r>
            <a:r>
              <a:rPr lang="en-US" dirty="0" err="1"/>
              <a:t>ePRTC</a:t>
            </a:r>
            <a:r>
              <a:rPr lang="en-US" dirty="0"/>
              <a:t> can still utilize the GNSS input (and function as PRTC until Cesium is fixed)</a:t>
            </a:r>
          </a:p>
          <a:p>
            <a:pPr marL="285750" indent="-285750">
              <a:buFont typeface="Arial" panose="020B0604020202020204" pitchFamily="34" charset="0"/>
              <a:buChar char="•"/>
            </a:pPr>
            <a:endParaRPr lang="en-US" dirty="0"/>
          </a:p>
          <a:p>
            <a:r>
              <a:rPr lang="en-US" dirty="0"/>
              <a:t> </a:t>
            </a:r>
          </a:p>
          <a:p>
            <a:pPr lvl="1"/>
            <a:endParaRPr lang="en-US" dirty="0"/>
          </a:p>
          <a:p>
            <a:endParaRPr lang="he-IL" dirty="0"/>
          </a:p>
        </p:txBody>
      </p:sp>
      <p:sp>
        <p:nvSpPr>
          <p:cNvPr id="4" name="Rounded Rectangle 11">
            <a:extLst>
              <a:ext uri="{FF2B5EF4-FFF2-40B4-BE49-F238E27FC236}">
                <a16:creationId xmlns:a16="http://schemas.microsoft.com/office/drawing/2014/main" id="{D9A0D817-2C07-4EC9-9230-7832A5950310}"/>
              </a:ext>
            </a:extLst>
          </p:cNvPr>
          <p:cNvSpPr/>
          <p:nvPr/>
        </p:nvSpPr>
        <p:spPr bwMode="auto">
          <a:xfrm>
            <a:off x="2120927" y="3463703"/>
            <a:ext cx="3647767" cy="1462789"/>
          </a:xfrm>
          <a:prstGeom prst="roundRect">
            <a:avLst>
              <a:gd name="adj" fmla="val 0"/>
            </a:avLst>
          </a:prstGeom>
          <a:solidFill>
            <a:schemeClr val="bg1">
              <a:lumMod val="85000"/>
            </a:schemeClr>
          </a:solidFill>
          <a:ln w="12700"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5" name="Text Placeholder 1">
            <a:extLst>
              <a:ext uri="{FF2B5EF4-FFF2-40B4-BE49-F238E27FC236}">
                <a16:creationId xmlns:a16="http://schemas.microsoft.com/office/drawing/2014/main" id="{DAD67D1E-F349-4C25-A062-8A6B021A9EEA}"/>
              </a:ext>
            </a:extLst>
          </p:cNvPr>
          <p:cNvSpPr txBox="1">
            <a:spLocks/>
          </p:cNvSpPr>
          <p:nvPr/>
        </p:nvSpPr>
        <p:spPr>
          <a:xfrm>
            <a:off x="2013363" y="3495045"/>
            <a:ext cx="1709514" cy="360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err="1"/>
              <a:t>ePRTC</a:t>
            </a:r>
            <a:r>
              <a:rPr lang="en-US" sz="1100" b="1" dirty="0"/>
              <a:t> (G.8272.1)</a:t>
            </a:r>
          </a:p>
        </p:txBody>
      </p:sp>
      <p:sp>
        <p:nvSpPr>
          <p:cNvPr id="6" name="Rounded Rectangle 71">
            <a:extLst>
              <a:ext uri="{FF2B5EF4-FFF2-40B4-BE49-F238E27FC236}">
                <a16:creationId xmlns:a16="http://schemas.microsoft.com/office/drawing/2014/main" id="{649F4B5C-B564-43C1-93DF-560ABDC128C7}"/>
              </a:ext>
            </a:extLst>
          </p:cNvPr>
          <p:cNvSpPr/>
          <p:nvPr/>
        </p:nvSpPr>
        <p:spPr bwMode="auto">
          <a:xfrm>
            <a:off x="2361815" y="3914855"/>
            <a:ext cx="1108479" cy="456682"/>
          </a:xfrm>
          <a:prstGeom prst="roundRect">
            <a:avLst>
              <a:gd name="adj" fmla="val 0"/>
            </a:avLst>
          </a:prstGeom>
          <a:solidFill>
            <a:schemeClr val="accent2">
              <a:lumMod val="60000"/>
              <a:lumOff val="40000"/>
            </a:schemeClr>
          </a:solidFill>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000" b="1" dirty="0">
                <a:ln w="12700">
                  <a:noFill/>
                </a:ln>
                <a:solidFill>
                  <a:schemeClr val="tx2"/>
                </a:solidFill>
              </a:rPr>
              <a:t>GNSS</a:t>
            </a:r>
          </a:p>
        </p:txBody>
      </p:sp>
      <p:cxnSp>
        <p:nvCxnSpPr>
          <p:cNvPr id="7" name="Straight Arrow Connector 6">
            <a:extLst>
              <a:ext uri="{FF2B5EF4-FFF2-40B4-BE49-F238E27FC236}">
                <a16:creationId xmlns:a16="http://schemas.microsoft.com/office/drawing/2014/main" id="{E23EC3F3-61F4-4875-A530-0A7207FFC720}"/>
              </a:ext>
            </a:extLst>
          </p:cNvPr>
          <p:cNvCxnSpPr>
            <a:cxnSpLocks/>
          </p:cNvCxnSpPr>
          <p:nvPr/>
        </p:nvCxnSpPr>
        <p:spPr>
          <a:xfrm>
            <a:off x="4233459" y="4375707"/>
            <a:ext cx="3662" cy="25558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6">
            <a:extLst>
              <a:ext uri="{FF2B5EF4-FFF2-40B4-BE49-F238E27FC236}">
                <a16:creationId xmlns:a16="http://schemas.microsoft.com/office/drawing/2014/main" id="{3CE2A55C-094B-4C63-81BA-1A508076B9CD}"/>
              </a:ext>
            </a:extLst>
          </p:cNvPr>
          <p:cNvSpPr/>
          <p:nvPr/>
        </p:nvSpPr>
        <p:spPr bwMode="auto">
          <a:xfrm>
            <a:off x="3270837" y="4652351"/>
            <a:ext cx="1925244" cy="266700"/>
          </a:xfrm>
          <a:prstGeom prst="roundRect">
            <a:avLst>
              <a:gd name="adj" fmla="val 0"/>
            </a:avLst>
          </a:prstGeom>
          <a:solidFill>
            <a:schemeClr val="bg2">
              <a:lumMod val="60000"/>
              <a:lumOff val="40000"/>
            </a:schemeClr>
          </a:solidFill>
          <a:ln w="12700" algn="ctr">
            <a:solidFill>
              <a:srgbClr val="1A59D4"/>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r>
              <a:rPr lang="en-US" sz="1000" b="1" dirty="0">
                <a:ln w="12700">
                  <a:noFill/>
                </a:ln>
                <a:solidFill>
                  <a:schemeClr val="tx2"/>
                </a:solidFill>
              </a:rPr>
              <a:t>Packet Master Clock</a:t>
            </a:r>
          </a:p>
        </p:txBody>
      </p:sp>
      <p:cxnSp>
        <p:nvCxnSpPr>
          <p:cNvPr id="9" name="Straight Arrow Connector 8">
            <a:extLst>
              <a:ext uri="{FF2B5EF4-FFF2-40B4-BE49-F238E27FC236}">
                <a16:creationId xmlns:a16="http://schemas.microsoft.com/office/drawing/2014/main" id="{CF977B58-D1E3-420B-B173-9EFC325448B0}"/>
              </a:ext>
            </a:extLst>
          </p:cNvPr>
          <p:cNvCxnSpPr>
            <a:cxnSpLocks/>
            <a:endCxn id="6" idx="1"/>
          </p:cNvCxnSpPr>
          <p:nvPr/>
        </p:nvCxnSpPr>
        <p:spPr>
          <a:xfrm flipV="1">
            <a:off x="1480008" y="4143196"/>
            <a:ext cx="881807" cy="6807"/>
          </a:xfrm>
          <a:prstGeom prst="straightConnector1">
            <a:avLst/>
          </a:prstGeom>
          <a:ln w="12700">
            <a:solidFill>
              <a:schemeClr val="tx1"/>
            </a:solidFill>
            <a:tailEnd type="triangle"/>
          </a:ln>
        </p:spPr>
        <p:style>
          <a:lnRef idx="1">
            <a:schemeClr val="dk1"/>
          </a:lnRef>
          <a:fillRef idx="2">
            <a:schemeClr val="dk1"/>
          </a:fillRef>
          <a:effectRef idx="1">
            <a:schemeClr val="dk1"/>
          </a:effectRef>
          <a:fontRef idx="minor">
            <a:schemeClr val="dk1"/>
          </a:fontRef>
        </p:style>
      </p:cxnSp>
      <p:sp>
        <p:nvSpPr>
          <p:cNvPr id="10" name="Flowchart: Delay 9">
            <a:extLst>
              <a:ext uri="{FF2B5EF4-FFF2-40B4-BE49-F238E27FC236}">
                <a16:creationId xmlns:a16="http://schemas.microsoft.com/office/drawing/2014/main" id="{14DCF753-EAFD-4DE2-BBDC-AA6111CCD665}"/>
              </a:ext>
            </a:extLst>
          </p:cNvPr>
          <p:cNvSpPr/>
          <p:nvPr/>
        </p:nvSpPr>
        <p:spPr bwMode="auto">
          <a:xfrm rot="16200000">
            <a:off x="1387585" y="3748571"/>
            <a:ext cx="184847" cy="252692"/>
          </a:xfrm>
          <a:prstGeom prst="flowChartDelay">
            <a:avLst/>
          </a:prstGeom>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1" name="Rounded Rectangle 87">
            <a:extLst>
              <a:ext uri="{FF2B5EF4-FFF2-40B4-BE49-F238E27FC236}">
                <a16:creationId xmlns:a16="http://schemas.microsoft.com/office/drawing/2014/main" id="{64B9E9F7-A8AC-4253-B10E-0055B0639E31}"/>
              </a:ext>
            </a:extLst>
          </p:cNvPr>
          <p:cNvSpPr/>
          <p:nvPr/>
        </p:nvSpPr>
        <p:spPr bwMode="auto">
          <a:xfrm>
            <a:off x="6099416" y="3782492"/>
            <a:ext cx="1251535" cy="765776"/>
          </a:xfrm>
          <a:prstGeom prst="roundRect">
            <a:avLst>
              <a:gd name="adj" fmla="val 0"/>
            </a:avLst>
          </a:prstGeom>
          <a:ln>
            <a:headEnd/>
            <a:tailEnd/>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b="1" dirty="0">
                <a:ln w="12700">
                  <a:noFill/>
                </a:ln>
                <a:solidFill>
                  <a:schemeClr val="tx2"/>
                </a:solidFill>
              </a:rPr>
              <a:t>Cs clock</a:t>
            </a:r>
          </a:p>
        </p:txBody>
      </p:sp>
      <p:cxnSp>
        <p:nvCxnSpPr>
          <p:cNvPr id="12" name="Straight Arrow Connector 11">
            <a:extLst>
              <a:ext uri="{FF2B5EF4-FFF2-40B4-BE49-F238E27FC236}">
                <a16:creationId xmlns:a16="http://schemas.microsoft.com/office/drawing/2014/main" id="{B4B4751E-BFAB-436F-9DCE-91FEF40031B4}"/>
              </a:ext>
            </a:extLst>
          </p:cNvPr>
          <p:cNvCxnSpPr>
            <a:stCxn id="11" idx="1"/>
            <a:endCxn id="13" idx="3"/>
          </p:cNvCxnSpPr>
          <p:nvPr/>
        </p:nvCxnSpPr>
        <p:spPr>
          <a:xfrm flipH="1" flipV="1">
            <a:off x="4857793" y="4150003"/>
            <a:ext cx="1241623" cy="1537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01">
            <a:extLst>
              <a:ext uri="{FF2B5EF4-FFF2-40B4-BE49-F238E27FC236}">
                <a16:creationId xmlns:a16="http://schemas.microsoft.com/office/drawing/2014/main" id="{C8561FC2-23C4-4D3E-8C4B-612E43CC26B7}"/>
              </a:ext>
            </a:extLst>
          </p:cNvPr>
          <p:cNvSpPr/>
          <p:nvPr/>
        </p:nvSpPr>
        <p:spPr bwMode="auto">
          <a:xfrm>
            <a:off x="3609126" y="3921662"/>
            <a:ext cx="1248667" cy="456682"/>
          </a:xfrm>
          <a:prstGeom prst="roundRect">
            <a:avLst>
              <a:gd name="adj" fmla="val 0"/>
            </a:avLst>
          </a:prstGeom>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chemeClr val="tx2"/>
                </a:solidFill>
              </a:rPr>
              <a:t>Combiner </a:t>
            </a:r>
          </a:p>
          <a:p>
            <a:pPr marL="0" indent="0" algn="ctr">
              <a:buClr>
                <a:schemeClr val="accent1"/>
              </a:buClr>
              <a:buFont typeface="Arial" panose="020B0604020202020204" pitchFamily="34" charset="0"/>
              <a:buNone/>
            </a:pPr>
            <a:r>
              <a:rPr lang="fr-CH" sz="900" b="1" dirty="0" err="1">
                <a:ln w="12700">
                  <a:noFill/>
                </a:ln>
                <a:solidFill>
                  <a:schemeClr val="tx2"/>
                </a:solidFill>
              </a:rPr>
              <a:t>Function</a:t>
            </a:r>
            <a:r>
              <a:rPr lang="fr-CH" sz="900" b="1" dirty="0">
                <a:ln w="12700">
                  <a:noFill/>
                </a:ln>
                <a:solidFill>
                  <a:schemeClr val="tx2"/>
                </a:solidFill>
              </a:rPr>
              <a:t> of </a:t>
            </a:r>
            <a:r>
              <a:rPr lang="fr-CH" sz="900" b="1" dirty="0" err="1">
                <a:ln w="12700">
                  <a:noFill/>
                </a:ln>
                <a:solidFill>
                  <a:schemeClr val="tx2"/>
                </a:solidFill>
              </a:rPr>
              <a:t>ePRTC</a:t>
            </a:r>
            <a:endParaRPr lang="en-US" sz="900" b="1" dirty="0">
              <a:ln w="12700">
                <a:noFill/>
              </a:ln>
              <a:solidFill>
                <a:schemeClr val="tx2"/>
              </a:solidFill>
            </a:endParaRPr>
          </a:p>
        </p:txBody>
      </p:sp>
      <p:cxnSp>
        <p:nvCxnSpPr>
          <p:cNvPr id="14" name="Straight Arrow Connector 13">
            <a:extLst>
              <a:ext uri="{FF2B5EF4-FFF2-40B4-BE49-F238E27FC236}">
                <a16:creationId xmlns:a16="http://schemas.microsoft.com/office/drawing/2014/main" id="{EAB0B340-06DF-49E7-92E6-261C651F0718}"/>
              </a:ext>
            </a:extLst>
          </p:cNvPr>
          <p:cNvCxnSpPr>
            <a:stCxn id="6" idx="3"/>
            <a:endCxn id="13" idx="1"/>
          </p:cNvCxnSpPr>
          <p:nvPr/>
        </p:nvCxnSpPr>
        <p:spPr>
          <a:xfrm>
            <a:off x="3470294" y="4143196"/>
            <a:ext cx="138832" cy="680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3C99C984-695E-4133-90A6-EB9F74DABF86}"/>
              </a:ext>
            </a:extLst>
          </p:cNvPr>
          <p:cNvSpPr txBox="1">
            <a:spLocks/>
          </p:cNvSpPr>
          <p:nvPr/>
        </p:nvSpPr>
        <p:spPr>
          <a:xfrm>
            <a:off x="6014608" y="3403270"/>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err="1"/>
              <a:t>ePRC</a:t>
            </a:r>
            <a:r>
              <a:rPr lang="en-US" sz="1100" b="1" dirty="0"/>
              <a:t> G.811.1</a:t>
            </a:r>
          </a:p>
        </p:txBody>
      </p:sp>
      <p:cxnSp>
        <p:nvCxnSpPr>
          <p:cNvPr id="22" name="Straight Connector 21">
            <a:extLst>
              <a:ext uri="{FF2B5EF4-FFF2-40B4-BE49-F238E27FC236}">
                <a16:creationId xmlns:a16="http://schemas.microsoft.com/office/drawing/2014/main" id="{B3407AE9-00D1-4A93-8794-46698C6027FC}"/>
              </a:ext>
            </a:extLst>
          </p:cNvPr>
          <p:cNvCxnSpPr>
            <a:stCxn id="10" idx="1"/>
          </p:cNvCxnSpPr>
          <p:nvPr/>
        </p:nvCxnSpPr>
        <p:spPr>
          <a:xfrm flipH="1">
            <a:off x="1480008" y="3967341"/>
            <a:ext cx="1" cy="1758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02FD3AE-0146-4847-974F-548FD0449E1F}"/>
              </a:ext>
            </a:extLst>
          </p:cNvPr>
          <p:cNvSpPr/>
          <p:nvPr/>
        </p:nvSpPr>
        <p:spPr>
          <a:xfrm>
            <a:off x="4077338" y="3502081"/>
            <a:ext cx="325224" cy="319572"/>
          </a:xfrm>
          <a:prstGeom prst="ellipse">
            <a:avLst/>
          </a:prstGeom>
          <a:solidFill>
            <a:srgbClr val="FF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endParaRPr lang="en-IL" dirty="0">
              <a:solidFill>
                <a:schemeClr val="tx1"/>
              </a:solidFill>
            </a:endParaRPr>
          </a:p>
        </p:txBody>
      </p:sp>
      <p:cxnSp>
        <p:nvCxnSpPr>
          <p:cNvPr id="24" name="Straight Arrow Connector 23">
            <a:extLst>
              <a:ext uri="{FF2B5EF4-FFF2-40B4-BE49-F238E27FC236}">
                <a16:creationId xmlns:a16="http://schemas.microsoft.com/office/drawing/2014/main" id="{B5D368D7-C24E-4DD3-81E9-7A9520B36019}"/>
              </a:ext>
            </a:extLst>
          </p:cNvPr>
          <p:cNvCxnSpPr>
            <a:cxnSpLocks/>
            <a:stCxn id="23" idx="4"/>
            <a:endCxn id="13" idx="0"/>
          </p:cNvCxnSpPr>
          <p:nvPr/>
        </p:nvCxnSpPr>
        <p:spPr>
          <a:xfrm flipH="1">
            <a:off x="4233460" y="3821653"/>
            <a:ext cx="6490" cy="100009"/>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
            <a:extLst>
              <a:ext uri="{FF2B5EF4-FFF2-40B4-BE49-F238E27FC236}">
                <a16:creationId xmlns:a16="http://schemas.microsoft.com/office/drawing/2014/main" id="{68C48B71-1370-4F0E-8D5E-B880FB80E123}"/>
              </a:ext>
            </a:extLst>
          </p:cNvPr>
          <p:cNvSpPr txBox="1">
            <a:spLocks/>
          </p:cNvSpPr>
          <p:nvPr/>
        </p:nvSpPr>
        <p:spPr>
          <a:xfrm>
            <a:off x="4166744" y="3574943"/>
            <a:ext cx="1709514" cy="360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Local oscillator </a:t>
            </a:r>
          </a:p>
        </p:txBody>
      </p:sp>
    </p:spTree>
    <p:extLst>
      <p:ext uri="{BB962C8B-B14F-4D97-AF65-F5344CB8AC3E}">
        <p14:creationId xmlns:p14="http://schemas.microsoft.com/office/powerpoint/2010/main" val="189617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ePRTC</a:t>
            </a:r>
            <a:r>
              <a:rPr lang="en-US" altLang="en-US" dirty="0"/>
              <a:t> internal clock requirements </a:t>
            </a:r>
            <a:endParaRPr lang="he-IL" dirty="0"/>
          </a:p>
        </p:txBody>
      </p:sp>
      <p:sp>
        <p:nvSpPr>
          <p:cNvPr id="3" name="Content Placeholder 2"/>
          <p:cNvSpPr>
            <a:spLocks noGrp="1"/>
          </p:cNvSpPr>
          <p:nvPr>
            <p:ph idx="1"/>
          </p:nvPr>
        </p:nvSpPr>
        <p:spPr>
          <a:xfrm>
            <a:off x="518400" y="774000"/>
            <a:ext cx="8121600" cy="4032000"/>
          </a:xfrm>
        </p:spPr>
        <p:txBody>
          <a:bodyPr>
            <a:normAutofit/>
          </a:bodyPr>
          <a:lstStyle/>
          <a:p>
            <a:pPr marL="285750" indent="-285750">
              <a:buFont typeface="Arial" panose="020B0604020202020204" pitchFamily="34" charset="0"/>
              <a:buChar char="•"/>
            </a:pPr>
            <a:r>
              <a:rPr lang="en-US" dirty="0"/>
              <a:t>Reliable (high MTBF)</a:t>
            </a:r>
          </a:p>
          <a:p>
            <a:pPr marL="285750" indent="-285750">
              <a:buFont typeface="Arial" panose="020B0604020202020204" pitchFamily="34" charset="0"/>
              <a:buChar char="•"/>
            </a:pPr>
            <a:r>
              <a:rPr lang="en-US" dirty="0"/>
              <a:t>High temperature stability </a:t>
            </a:r>
          </a:p>
          <a:p>
            <a:pPr marL="285750" indent="-285750">
              <a:buFont typeface="Arial" panose="020B0604020202020204" pitchFamily="34" charset="0"/>
              <a:buChar char="•"/>
            </a:pPr>
            <a:r>
              <a:rPr lang="en-US" dirty="0"/>
              <a:t>Cost  </a:t>
            </a:r>
          </a:p>
          <a:p>
            <a:pPr marL="285750" indent="-285750">
              <a:buFont typeface="Arial" panose="020B0604020202020204" pitchFamily="34" charset="0"/>
              <a:buChar char="•"/>
            </a:pPr>
            <a:r>
              <a:rPr lang="en-US" b="1" dirty="0"/>
              <a:t>Super DOCXO is the most suitable option!</a:t>
            </a:r>
          </a:p>
          <a:p>
            <a:r>
              <a:rPr lang="en-US" dirty="0"/>
              <a:t> </a:t>
            </a:r>
          </a:p>
          <a:p>
            <a:pPr lvl="1"/>
            <a:endParaRPr lang="en-US" dirty="0"/>
          </a:p>
          <a:p>
            <a:endParaRPr lang="he-IL" dirty="0"/>
          </a:p>
        </p:txBody>
      </p:sp>
      <p:sp>
        <p:nvSpPr>
          <p:cNvPr id="4" name="Rounded Rectangle 11">
            <a:extLst>
              <a:ext uri="{FF2B5EF4-FFF2-40B4-BE49-F238E27FC236}">
                <a16:creationId xmlns:a16="http://schemas.microsoft.com/office/drawing/2014/main" id="{D9A0D817-2C07-4EC9-9230-7832A5950310}"/>
              </a:ext>
            </a:extLst>
          </p:cNvPr>
          <p:cNvSpPr/>
          <p:nvPr/>
        </p:nvSpPr>
        <p:spPr bwMode="auto">
          <a:xfrm>
            <a:off x="1940927" y="2914152"/>
            <a:ext cx="3647767" cy="1455347"/>
          </a:xfrm>
          <a:prstGeom prst="roundRect">
            <a:avLst>
              <a:gd name="adj" fmla="val 0"/>
            </a:avLst>
          </a:prstGeom>
          <a:solidFill>
            <a:schemeClr val="bg1">
              <a:lumMod val="85000"/>
            </a:schemeClr>
          </a:solidFill>
          <a:ln w="12700"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5" name="Text Placeholder 1">
            <a:extLst>
              <a:ext uri="{FF2B5EF4-FFF2-40B4-BE49-F238E27FC236}">
                <a16:creationId xmlns:a16="http://schemas.microsoft.com/office/drawing/2014/main" id="{DAD67D1E-F349-4C25-A062-8A6B021A9EEA}"/>
              </a:ext>
            </a:extLst>
          </p:cNvPr>
          <p:cNvSpPr txBox="1">
            <a:spLocks/>
          </p:cNvSpPr>
          <p:nvPr/>
        </p:nvSpPr>
        <p:spPr>
          <a:xfrm>
            <a:off x="1833363" y="2932153"/>
            <a:ext cx="1709514" cy="360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err="1"/>
              <a:t>ePRTC</a:t>
            </a:r>
            <a:r>
              <a:rPr lang="en-US" sz="1100" b="1" dirty="0"/>
              <a:t> (G.8272.1)</a:t>
            </a:r>
          </a:p>
        </p:txBody>
      </p:sp>
      <p:sp>
        <p:nvSpPr>
          <p:cNvPr id="6" name="Rounded Rectangle 71">
            <a:extLst>
              <a:ext uri="{FF2B5EF4-FFF2-40B4-BE49-F238E27FC236}">
                <a16:creationId xmlns:a16="http://schemas.microsoft.com/office/drawing/2014/main" id="{649F4B5C-B564-43C1-93DF-560ABDC128C7}"/>
              </a:ext>
            </a:extLst>
          </p:cNvPr>
          <p:cNvSpPr/>
          <p:nvPr/>
        </p:nvSpPr>
        <p:spPr bwMode="auto">
          <a:xfrm>
            <a:off x="2181815" y="3365304"/>
            <a:ext cx="1108479" cy="456682"/>
          </a:xfrm>
          <a:prstGeom prst="roundRect">
            <a:avLst>
              <a:gd name="adj" fmla="val 0"/>
            </a:avLst>
          </a:prstGeom>
          <a:solidFill>
            <a:schemeClr val="accent2">
              <a:lumMod val="60000"/>
              <a:lumOff val="40000"/>
            </a:schemeClr>
          </a:solidFill>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000" b="1" dirty="0">
                <a:ln w="12700">
                  <a:noFill/>
                </a:ln>
                <a:solidFill>
                  <a:schemeClr val="tx2"/>
                </a:solidFill>
              </a:rPr>
              <a:t>GNSS</a:t>
            </a:r>
          </a:p>
        </p:txBody>
      </p:sp>
      <p:cxnSp>
        <p:nvCxnSpPr>
          <p:cNvPr id="7" name="Straight Arrow Connector 6">
            <a:extLst>
              <a:ext uri="{FF2B5EF4-FFF2-40B4-BE49-F238E27FC236}">
                <a16:creationId xmlns:a16="http://schemas.microsoft.com/office/drawing/2014/main" id="{E23EC3F3-61F4-4875-A530-0A7207FFC720}"/>
              </a:ext>
            </a:extLst>
          </p:cNvPr>
          <p:cNvCxnSpPr>
            <a:cxnSpLocks/>
          </p:cNvCxnSpPr>
          <p:nvPr/>
        </p:nvCxnSpPr>
        <p:spPr>
          <a:xfrm>
            <a:off x="4053459" y="3826156"/>
            <a:ext cx="3662" cy="25558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6">
            <a:extLst>
              <a:ext uri="{FF2B5EF4-FFF2-40B4-BE49-F238E27FC236}">
                <a16:creationId xmlns:a16="http://schemas.microsoft.com/office/drawing/2014/main" id="{3CE2A55C-094B-4C63-81BA-1A508076B9CD}"/>
              </a:ext>
            </a:extLst>
          </p:cNvPr>
          <p:cNvSpPr/>
          <p:nvPr/>
        </p:nvSpPr>
        <p:spPr bwMode="auto">
          <a:xfrm>
            <a:off x="3090837" y="4102800"/>
            <a:ext cx="1925244" cy="266700"/>
          </a:xfrm>
          <a:prstGeom prst="roundRect">
            <a:avLst>
              <a:gd name="adj" fmla="val 0"/>
            </a:avLst>
          </a:prstGeom>
          <a:solidFill>
            <a:schemeClr val="bg2">
              <a:lumMod val="60000"/>
              <a:lumOff val="40000"/>
            </a:schemeClr>
          </a:solidFill>
          <a:ln w="12700" algn="ctr">
            <a:solidFill>
              <a:srgbClr val="1A59D4"/>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r>
              <a:rPr lang="en-US" sz="1000" b="1" dirty="0">
                <a:ln w="12700">
                  <a:noFill/>
                </a:ln>
                <a:solidFill>
                  <a:schemeClr val="tx2"/>
                </a:solidFill>
              </a:rPr>
              <a:t>Packet Master Clock</a:t>
            </a:r>
          </a:p>
        </p:txBody>
      </p:sp>
      <p:cxnSp>
        <p:nvCxnSpPr>
          <p:cNvPr id="9" name="Straight Arrow Connector 8">
            <a:extLst>
              <a:ext uri="{FF2B5EF4-FFF2-40B4-BE49-F238E27FC236}">
                <a16:creationId xmlns:a16="http://schemas.microsoft.com/office/drawing/2014/main" id="{CF977B58-D1E3-420B-B173-9EFC325448B0}"/>
              </a:ext>
            </a:extLst>
          </p:cNvPr>
          <p:cNvCxnSpPr>
            <a:cxnSpLocks/>
            <a:endCxn id="6" idx="1"/>
          </p:cNvCxnSpPr>
          <p:nvPr/>
        </p:nvCxnSpPr>
        <p:spPr>
          <a:xfrm flipV="1">
            <a:off x="1300008" y="3593645"/>
            <a:ext cx="881807" cy="6807"/>
          </a:xfrm>
          <a:prstGeom prst="straightConnector1">
            <a:avLst/>
          </a:prstGeom>
          <a:ln w="12700">
            <a:solidFill>
              <a:schemeClr val="tx1"/>
            </a:solidFill>
            <a:tailEnd type="triangle"/>
          </a:ln>
        </p:spPr>
        <p:style>
          <a:lnRef idx="1">
            <a:schemeClr val="dk1"/>
          </a:lnRef>
          <a:fillRef idx="2">
            <a:schemeClr val="dk1"/>
          </a:fillRef>
          <a:effectRef idx="1">
            <a:schemeClr val="dk1"/>
          </a:effectRef>
          <a:fontRef idx="minor">
            <a:schemeClr val="dk1"/>
          </a:fontRef>
        </p:style>
      </p:cxnSp>
      <p:sp>
        <p:nvSpPr>
          <p:cNvPr id="10" name="Flowchart: Delay 9">
            <a:extLst>
              <a:ext uri="{FF2B5EF4-FFF2-40B4-BE49-F238E27FC236}">
                <a16:creationId xmlns:a16="http://schemas.microsoft.com/office/drawing/2014/main" id="{14DCF753-EAFD-4DE2-BBDC-AA6111CCD665}"/>
              </a:ext>
            </a:extLst>
          </p:cNvPr>
          <p:cNvSpPr/>
          <p:nvPr/>
        </p:nvSpPr>
        <p:spPr bwMode="auto">
          <a:xfrm rot="16200000">
            <a:off x="1207585" y="3199020"/>
            <a:ext cx="184847" cy="252692"/>
          </a:xfrm>
          <a:prstGeom prst="flowChartDelay">
            <a:avLst/>
          </a:prstGeom>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1" name="Rounded Rectangle 87">
            <a:extLst>
              <a:ext uri="{FF2B5EF4-FFF2-40B4-BE49-F238E27FC236}">
                <a16:creationId xmlns:a16="http://schemas.microsoft.com/office/drawing/2014/main" id="{64B9E9F7-A8AC-4253-B10E-0055B0639E31}"/>
              </a:ext>
            </a:extLst>
          </p:cNvPr>
          <p:cNvSpPr/>
          <p:nvPr/>
        </p:nvSpPr>
        <p:spPr bwMode="auto">
          <a:xfrm>
            <a:off x="5919416" y="3232941"/>
            <a:ext cx="1251535" cy="765776"/>
          </a:xfrm>
          <a:prstGeom prst="roundRect">
            <a:avLst>
              <a:gd name="adj" fmla="val 0"/>
            </a:avLst>
          </a:prstGeom>
          <a:ln>
            <a:headEnd/>
            <a:tailEnd/>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100" b="1" dirty="0">
                <a:ln w="12700">
                  <a:noFill/>
                </a:ln>
                <a:solidFill>
                  <a:schemeClr val="tx2"/>
                </a:solidFill>
              </a:rPr>
              <a:t>Cs clock</a:t>
            </a:r>
          </a:p>
        </p:txBody>
      </p:sp>
      <p:cxnSp>
        <p:nvCxnSpPr>
          <p:cNvPr id="12" name="Straight Arrow Connector 11">
            <a:extLst>
              <a:ext uri="{FF2B5EF4-FFF2-40B4-BE49-F238E27FC236}">
                <a16:creationId xmlns:a16="http://schemas.microsoft.com/office/drawing/2014/main" id="{B4B4751E-BFAB-436F-9DCE-91FEF40031B4}"/>
              </a:ext>
            </a:extLst>
          </p:cNvPr>
          <p:cNvCxnSpPr>
            <a:stCxn id="11" idx="1"/>
            <a:endCxn id="13" idx="3"/>
          </p:cNvCxnSpPr>
          <p:nvPr/>
        </p:nvCxnSpPr>
        <p:spPr>
          <a:xfrm flipH="1" flipV="1">
            <a:off x="4677793" y="3600452"/>
            <a:ext cx="1241623" cy="1537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01">
            <a:extLst>
              <a:ext uri="{FF2B5EF4-FFF2-40B4-BE49-F238E27FC236}">
                <a16:creationId xmlns:a16="http://schemas.microsoft.com/office/drawing/2014/main" id="{C8561FC2-23C4-4D3E-8C4B-612E43CC26B7}"/>
              </a:ext>
            </a:extLst>
          </p:cNvPr>
          <p:cNvSpPr/>
          <p:nvPr/>
        </p:nvSpPr>
        <p:spPr bwMode="auto">
          <a:xfrm>
            <a:off x="3429126" y="3372111"/>
            <a:ext cx="1248667" cy="456682"/>
          </a:xfrm>
          <a:prstGeom prst="roundRect">
            <a:avLst>
              <a:gd name="adj" fmla="val 0"/>
            </a:avLst>
          </a:prstGeom>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900" b="1" dirty="0">
                <a:ln w="12700">
                  <a:noFill/>
                </a:ln>
                <a:solidFill>
                  <a:schemeClr val="tx2"/>
                </a:solidFill>
              </a:rPr>
              <a:t>Combiner </a:t>
            </a:r>
          </a:p>
          <a:p>
            <a:pPr marL="0" indent="0" algn="ctr">
              <a:buClr>
                <a:schemeClr val="accent1"/>
              </a:buClr>
              <a:buFont typeface="Arial" panose="020B0604020202020204" pitchFamily="34" charset="0"/>
              <a:buNone/>
            </a:pPr>
            <a:r>
              <a:rPr lang="fr-CH" sz="900" b="1" dirty="0" err="1">
                <a:ln w="12700">
                  <a:noFill/>
                </a:ln>
                <a:solidFill>
                  <a:schemeClr val="tx2"/>
                </a:solidFill>
              </a:rPr>
              <a:t>Function</a:t>
            </a:r>
            <a:r>
              <a:rPr lang="fr-CH" sz="900" b="1" dirty="0">
                <a:ln w="12700">
                  <a:noFill/>
                </a:ln>
                <a:solidFill>
                  <a:schemeClr val="tx2"/>
                </a:solidFill>
              </a:rPr>
              <a:t> of </a:t>
            </a:r>
            <a:r>
              <a:rPr lang="fr-CH" sz="900" b="1" dirty="0" err="1">
                <a:ln w="12700">
                  <a:noFill/>
                </a:ln>
                <a:solidFill>
                  <a:schemeClr val="tx2"/>
                </a:solidFill>
              </a:rPr>
              <a:t>ePRTC</a:t>
            </a:r>
            <a:endParaRPr lang="en-US" sz="900" b="1" dirty="0">
              <a:ln w="12700">
                <a:noFill/>
              </a:ln>
              <a:solidFill>
                <a:schemeClr val="tx2"/>
              </a:solidFill>
            </a:endParaRPr>
          </a:p>
        </p:txBody>
      </p:sp>
      <p:cxnSp>
        <p:nvCxnSpPr>
          <p:cNvPr id="14" name="Straight Arrow Connector 13">
            <a:extLst>
              <a:ext uri="{FF2B5EF4-FFF2-40B4-BE49-F238E27FC236}">
                <a16:creationId xmlns:a16="http://schemas.microsoft.com/office/drawing/2014/main" id="{EAB0B340-06DF-49E7-92E6-261C651F0718}"/>
              </a:ext>
            </a:extLst>
          </p:cNvPr>
          <p:cNvCxnSpPr>
            <a:stCxn id="6" idx="3"/>
            <a:endCxn id="13" idx="1"/>
          </p:cNvCxnSpPr>
          <p:nvPr/>
        </p:nvCxnSpPr>
        <p:spPr>
          <a:xfrm>
            <a:off x="3290294" y="3593645"/>
            <a:ext cx="138832" cy="6807"/>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3C99C984-695E-4133-90A6-EB9F74DABF86}"/>
              </a:ext>
            </a:extLst>
          </p:cNvPr>
          <p:cNvSpPr txBox="1">
            <a:spLocks/>
          </p:cNvSpPr>
          <p:nvPr/>
        </p:nvSpPr>
        <p:spPr>
          <a:xfrm>
            <a:off x="5834608" y="2853719"/>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err="1"/>
              <a:t>ePRC</a:t>
            </a:r>
            <a:r>
              <a:rPr lang="en-US" sz="1100" b="1" dirty="0"/>
              <a:t> G.811.1</a:t>
            </a:r>
          </a:p>
        </p:txBody>
      </p:sp>
      <p:cxnSp>
        <p:nvCxnSpPr>
          <p:cNvPr id="22" name="Straight Connector 21">
            <a:extLst>
              <a:ext uri="{FF2B5EF4-FFF2-40B4-BE49-F238E27FC236}">
                <a16:creationId xmlns:a16="http://schemas.microsoft.com/office/drawing/2014/main" id="{B3407AE9-00D1-4A93-8794-46698C6027FC}"/>
              </a:ext>
            </a:extLst>
          </p:cNvPr>
          <p:cNvCxnSpPr>
            <a:stCxn id="10" idx="1"/>
          </p:cNvCxnSpPr>
          <p:nvPr/>
        </p:nvCxnSpPr>
        <p:spPr>
          <a:xfrm flipH="1">
            <a:off x="1300008" y="3417790"/>
            <a:ext cx="1" cy="1758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02FD3AE-0146-4847-974F-548FD0449E1F}"/>
              </a:ext>
            </a:extLst>
          </p:cNvPr>
          <p:cNvSpPr/>
          <p:nvPr/>
        </p:nvSpPr>
        <p:spPr>
          <a:xfrm>
            <a:off x="3897338" y="2952530"/>
            <a:ext cx="325224" cy="319572"/>
          </a:xfrm>
          <a:prstGeom prst="ellipse">
            <a:avLst/>
          </a:prstGeom>
          <a:solidFill>
            <a:srgbClr val="FF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endParaRPr lang="en-IL" dirty="0">
              <a:solidFill>
                <a:schemeClr val="tx1"/>
              </a:solidFill>
            </a:endParaRPr>
          </a:p>
        </p:txBody>
      </p:sp>
      <p:cxnSp>
        <p:nvCxnSpPr>
          <p:cNvPr id="24" name="Straight Arrow Connector 23">
            <a:extLst>
              <a:ext uri="{FF2B5EF4-FFF2-40B4-BE49-F238E27FC236}">
                <a16:creationId xmlns:a16="http://schemas.microsoft.com/office/drawing/2014/main" id="{B5D368D7-C24E-4DD3-81E9-7A9520B36019}"/>
              </a:ext>
            </a:extLst>
          </p:cNvPr>
          <p:cNvCxnSpPr>
            <a:cxnSpLocks/>
            <a:stCxn id="23" idx="4"/>
            <a:endCxn id="13" idx="0"/>
          </p:cNvCxnSpPr>
          <p:nvPr/>
        </p:nvCxnSpPr>
        <p:spPr>
          <a:xfrm flipH="1">
            <a:off x="4053460" y="3272102"/>
            <a:ext cx="6490" cy="100009"/>
          </a:xfrm>
          <a:prstGeom prst="straightConnector1">
            <a:avLst/>
          </a:prstGeom>
          <a:ln w="127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1">
            <a:extLst>
              <a:ext uri="{FF2B5EF4-FFF2-40B4-BE49-F238E27FC236}">
                <a16:creationId xmlns:a16="http://schemas.microsoft.com/office/drawing/2014/main" id="{68C48B71-1370-4F0E-8D5E-B880FB80E123}"/>
              </a:ext>
            </a:extLst>
          </p:cNvPr>
          <p:cNvSpPr txBox="1">
            <a:spLocks/>
          </p:cNvSpPr>
          <p:nvPr/>
        </p:nvSpPr>
        <p:spPr>
          <a:xfrm>
            <a:off x="3986744" y="3025392"/>
            <a:ext cx="1709514" cy="360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Local oscillator </a:t>
            </a:r>
          </a:p>
        </p:txBody>
      </p:sp>
    </p:spTree>
    <p:extLst>
      <p:ext uri="{BB962C8B-B14F-4D97-AF65-F5344CB8AC3E}">
        <p14:creationId xmlns:p14="http://schemas.microsoft.com/office/powerpoint/2010/main" val="337020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Elbow 6">
            <a:extLst>
              <a:ext uri="{FF2B5EF4-FFF2-40B4-BE49-F238E27FC236}">
                <a16:creationId xmlns:a16="http://schemas.microsoft.com/office/drawing/2014/main" id="{0BBC9AFE-AD4C-43BB-9441-9472A8475627}"/>
              </a:ext>
            </a:extLst>
          </p:cNvPr>
          <p:cNvCxnSpPr>
            <a:stCxn id="6" idx="1"/>
          </p:cNvCxnSpPr>
          <p:nvPr/>
        </p:nvCxnSpPr>
        <p:spPr>
          <a:xfrm rot="16200000" flipH="1">
            <a:off x="1360120" y="2146124"/>
            <a:ext cx="566351" cy="872896"/>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err="1"/>
              <a:t>ePRTC</a:t>
            </a:r>
            <a:r>
              <a:rPr lang="en-US" dirty="0"/>
              <a:t> Holdover Setup </a:t>
            </a:r>
          </a:p>
        </p:txBody>
      </p:sp>
      <p:pic>
        <p:nvPicPr>
          <p:cNvPr id="4" name="Picture 4" descr="OSA 5430 - right view - low resolution.png">
            <a:extLst>
              <a:ext uri="{FF2B5EF4-FFF2-40B4-BE49-F238E27FC236}">
                <a16:creationId xmlns:a16="http://schemas.microsoft.com/office/drawing/2014/main" id="{796C46A1-6A92-418C-8626-A75582855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0501" y="2664160"/>
            <a:ext cx="2961053" cy="606455"/>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Delay 5">
            <a:extLst>
              <a:ext uri="{FF2B5EF4-FFF2-40B4-BE49-F238E27FC236}">
                <a16:creationId xmlns:a16="http://schemas.microsoft.com/office/drawing/2014/main" id="{90D66BCC-B100-438D-AF9E-ED6215A82B57}"/>
              </a:ext>
            </a:extLst>
          </p:cNvPr>
          <p:cNvSpPr/>
          <p:nvPr/>
        </p:nvSpPr>
        <p:spPr bwMode="auto">
          <a:xfrm rot="16200000">
            <a:off x="1114423" y="2080627"/>
            <a:ext cx="184847" cy="252692"/>
          </a:xfrm>
          <a:prstGeom prst="flowChartDelay">
            <a:avLst/>
          </a:prstGeom>
          <a:ln>
            <a:headEnd/>
            <a:tailEn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8" name="Text Placeholder 1">
            <a:extLst>
              <a:ext uri="{FF2B5EF4-FFF2-40B4-BE49-F238E27FC236}">
                <a16:creationId xmlns:a16="http://schemas.microsoft.com/office/drawing/2014/main" id="{1D1DDB73-A267-476A-B61C-BE15E0C03978}"/>
              </a:ext>
            </a:extLst>
          </p:cNvPr>
          <p:cNvSpPr txBox="1">
            <a:spLocks/>
          </p:cNvSpPr>
          <p:nvPr/>
        </p:nvSpPr>
        <p:spPr>
          <a:xfrm>
            <a:off x="418662" y="1709682"/>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GNSS</a:t>
            </a:r>
          </a:p>
        </p:txBody>
      </p:sp>
      <p:sp>
        <p:nvSpPr>
          <p:cNvPr id="9" name="Text Placeholder 1">
            <a:extLst>
              <a:ext uri="{FF2B5EF4-FFF2-40B4-BE49-F238E27FC236}">
                <a16:creationId xmlns:a16="http://schemas.microsoft.com/office/drawing/2014/main" id="{EDBE79AB-1B2C-4C39-935A-4A34F863EF6D}"/>
              </a:ext>
            </a:extLst>
          </p:cNvPr>
          <p:cNvSpPr txBox="1">
            <a:spLocks/>
          </p:cNvSpPr>
          <p:nvPr/>
        </p:nvSpPr>
        <p:spPr>
          <a:xfrm>
            <a:off x="2043682" y="3312006"/>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OSA  GM with Super DOCXO (HQ++)</a:t>
            </a:r>
          </a:p>
        </p:txBody>
      </p:sp>
      <p:pic>
        <p:nvPicPr>
          <p:cNvPr id="10" name="Picture 9">
            <a:extLst>
              <a:ext uri="{FF2B5EF4-FFF2-40B4-BE49-F238E27FC236}">
                <a16:creationId xmlns:a16="http://schemas.microsoft.com/office/drawing/2014/main" id="{2EF8FD36-9671-45FA-95E7-64C7B2132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597" y="1757809"/>
            <a:ext cx="1314851" cy="635450"/>
          </a:xfrm>
          <a:prstGeom prst="rect">
            <a:avLst/>
          </a:prstGeom>
        </p:spPr>
      </p:pic>
      <p:sp>
        <p:nvSpPr>
          <p:cNvPr id="11" name="Rectangle 10">
            <a:extLst>
              <a:ext uri="{FF2B5EF4-FFF2-40B4-BE49-F238E27FC236}">
                <a16:creationId xmlns:a16="http://schemas.microsoft.com/office/drawing/2014/main" id="{807F43A6-6DDC-4D60-B0BA-1105A815B798}"/>
              </a:ext>
            </a:extLst>
          </p:cNvPr>
          <p:cNvSpPr/>
          <p:nvPr/>
        </p:nvSpPr>
        <p:spPr>
          <a:xfrm>
            <a:off x="1933153" y="1448280"/>
            <a:ext cx="1449436" cy="261610"/>
          </a:xfrm>
          <a:prstGeom prst="rect">
            <a:avLst/>
          </a:prstGeom>
        </p:spPr>
        <p:txBody>
          <a:bodyPr wrap="none">
            <a:spAutoFit/>
          </a:bodyPr>
          <a:lstStyle/>
          <a:p>
            <a:r>
              <a:rPr lang="en-US" sz="1100" b="1" dirty="0"/>
              <a:t>OSA </a:t>
            </a:r>
            <a:r>
              <a:rPr lang="en-US" sz="1100" b="1" dirty="0" err="1"/>
              <a:t>ePRC</a:t>
            </a:r>
            <a:r>
              <a:rPr lang="en-US" sz="1100" b="1" dirty="0"/>
              <a:t> Cesium  </a:t>
            </a:r>
          </a:p>
        </p:txBody>
      </p:sp>
      <p:cxnSp>
        <p:nvCxnSpPr>
          <p:cNvPr id="12" name="Connector: Elbow 11">
            <a:extLst>
              <a:ext uri="{FF2B5EF4-FFF2-40B4-BE49-F238E27FC236}">
                <a16:creationId xmlns:a16="http://schemas.microsoft.com/office/drawing/2014/main" id="{57B15192-C1AD-4104-BFDB-D92E74901CBE}"/>
              </a:ext>
            </a:extLst>
          </p:cNvPr>
          <p:cNvCxnSpPr>
            <a:cxnSpLocks/>
          </p:cNvCxnSpPr>
          <p:nvPr/>
        </p:nvCxnSpPr>
        <p:spPr>
          <a:xfrm rot="16200000" flipH="1">
            <a:off x="2376431" y="2609726"/>
            <a:ext cx="802799" cy="74414"/>
          </a:xfrm>
          <a:prstGeom prst="bentConnector3">
            <a:avLst>
              <a:gd name="adj1" fmla="val 50000"/>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4EADFA79-B743-4A39-B5B8-01DF8D817E0E}"/>
              </a:ext>
            </a:extLst>
          </p:cNvPr>
          <p:cNvSpPr txBox="1">
            <a:spLocks/>
          </p:cNvSpPr>
          <p:nvPr/>
        </p:nvSpPr>
        <p:spPr>
          <a:xfrm>
            <a:off x="2304151" y="2332662"/>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CLK</a:t>
            </a:r>
          </a:p>
        </p:txBody>
      </p:sp>
      <p:sp>
        <p:nvSpPr>
          <p:cNvPr id="15" name="Rectangle: Rounded Corners 14">
            <a:extLst>
              <a:ext uri="{FF2B5EF4-FFF2-40B4-BE49-F238E27FC236}">
                <a16:creationId xmlns:a16="http://schemas.microsoft.com/office/drawing/2014/main" id="{D8B0F01D-61B4-40EE-85F5-7D9DD03F3AD6}"/>
              </a:ext>
            </a:extLst>
          </p:cNvPr>
          <p:cNvSpPr/>
          <p:nvPr/>
        </p:nvSpPr>
        <p:spPr>
          <a:xfrm>
            <a:off x="4673580" y="2664160"/>
            <a:ext cx="1710104" cy="813198"/>
          </a:xfrm>
          <a:prstGeom prst="round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Tester (counter)</a:t>
            </a:r>
            <a:endParaRPr lang="en-IL" dirty="0">
              <a:solidFill>
                <a:schemeClr val="tx1"/>
              </a:solidFill>
            </a:endParaRPr>
          </a:p>
        </p:txBody>
      </p:sp>
      <p:cxnSp>
        <p:nvCxnSpPr>
          <p:cNvPr id="17" name="Connector: Elbow 16">
            <a:extLst>
              <a:ext uri="{FF2B5EF4-FFF2-40B4-BE49-F238E27FC236}">
                <a16:creationId xmlns:a16="http://schemas.microsoft.com/office/drawing/2014/main" id="{43064D5F-E31D-4035-AE95-72C13D9F863D}"/>
              </a:ext>
            </a:extLst>
          </p:cNvPr>
          <p:cNvCxnSpPr>
            <a:stCxn id="4" idx="3"/>
            <a:endCxn id="15" idx="1"/>
          </p:cNvCxnSpPr>
          <p:nvPr/>
        </p:nvCxnSpPr>
        <p:spPr>
          <a:xfrm>
            <a:off x="4041554" y="2967388"/>
            <a:ext cx="632026" cy="103371"/>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FDC76439-F37E-4A40-BA8F-E62F52083C39}"/>
              </a:ext>
            </a:extLst>
          </p:cNvPr>
          <p:cNvSpPr txBox="1">
            <a:spLocks/>
          </p:cNvSpPr>
          <p:nvPr/>
        </p:nvSpPr>
        <p:spPr>
          <a:xfrm>
            <a:off x="3647149" y="2622769"/>
            <a:ext cx="1323676" cy="242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b="1" dirty="0"/>
              <a:t>PPS</a:t>
            </a:r>
          </a:p>
        </p:txBody>
      </p:sp>
      <p:sp>
        <p:nvSpPr>
          <p:cNvPr id="23" name="Rectangle: Rounded Corners 22">
            <a:extLst>
              <a:ext uri="{FF2B5EF4-FFF2-40B4-BE49-F238E27FC236}">
                <a16:creationId xmlns:a16="http://schemas.microsoft.com/office/drawing/2014/main" id="{33D136A6-3C2C-47EA-A001-9151CFD6816D}"/>
              </a:ext>
            </a:extLst>
          </p:cNvPr>
          <p:cNvSpPr/>
          <p:nvPr/>
        </p:nvSpPr>
        <p:spPr>
          <a:xfrm>
            <a:off x="6859568" y="2664177"/>
            <a:ext cx="1710104" cy="813198"/>
          </a:xfrm>
          <a:prstGeom prst="round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Lab Ref (NCH)</a:t>
            </a:r>
          </a:p>
        </p:txBody>
      </p:sp>
      <p:cxnSp>
        <p:nvCxnSpPr>
          <p:cNvPr id="24" name="Connector: Elbow 23">
            <a:extLst>
              <a:ext uri="{FF2B5EF4-FFF2-40B4-BE49-F238E27FC236}">
                <a16:creationId xmlns:a16="http://schemas.microsoft.com/office/drawing/2014/main" id="{00CC6E34-30A0-4597-A117-D6FF13A5F8F0}"/>
              </a:ext>
            </a:extLst>
          </p:cNvPr>
          <p:cNvCxnSpPr>
            <a:cxnSpLocks/>
            <a:stCxn id="23" idx="1"/>
            <a:endCxn id="15" idx="3"/>
          </p:cNvCxnSpPr>
          <p:nvPr/>
        </p:nvCxnSpPr>
        <p:spPr>
          <a:xfrm rot="10800000">
            <a:off x="6383684" y="3070760"/>
            <a:ext cx="475884" cy="17"/>
          </a:xfrm>
          <a:prstGeom prst="bentConnector3">
            <a:avLst>
              <a:gd name="adj1" fmla="val 50000"/>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99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81DF3C-425B-4FF2-9F86-78A26C2800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06005" y="977641"/>
            <a:ext cx="6200140" cy="3324225"/>
          </a:xfrm>
          <a:prstGeom prst="rect">
            <a:avLst/>
          </a:prstGeom>
          <a:noFill/>
          <a:ln>
            <a:noFill/>
          </a:ln>
        </p:spPr>
      </p:pic>
      <p:sp>
        <p:nvSpPr>
          <p:cNvPr id="2" name="Title 1"/>
          <p:cNvSpPr>
            <a:spLocks noGrp="1"/>
          </p:cNvSpPr>
          <p:nvPr>
            <p:ph type="title"/>
          </p:nvPr>
        </p:nvSpPr>
        <p:spPr/>
        <p:txBody>
          <a:bodyPr>
            <a:normAutofit/>
          </a:bodyPr>
          <a:lstStyle/>
          <a:p>
            <a:r>
              <a:rPr lang="en-US" dirty="0"/>
              <a:t>OSA GM with Super DOCXO </a:t>
            </a:r>
            <a:r>
              <a:rPr lang="en-US" dirty="0" err="1"/>
              <a:t>ePRTC</a:t>
            </a:r>
            <a:r>
              <a:rPr lang="en-US" dirty="0"/>
              <a:t> Holdover </a:t>
            </a:r>
          </a:p>
        </p:txBody>
      </p:sp>
      <p:sp>
        <p:nvSpPr>
          <p:cNvPr id="4" name="Rounded Rectangular Callout 3"/>
          <p:cNvSpPr/>
          <p:nvPr/>
        </p:nvSpPr>
        <p:spPr bwMode="auto">
          <a:xfrm>
            <a:off x="468841" y="4452048"/>
            <a:ext cx="1537592" cy="613332"/>
          </a:xfrm>
          <a:prstGeom prst="wedgeRoundRectCallout">
            <a:avLst>
              <a:gd name="adj1" fmla="val 30738"/>
              <a:gd name="adj2" fmla="val -328931"/>
              <a:gd name="adj3" fmla="val 16667"/>
            </a:avLst>
          </a:prstGeom>
          <a:solidFill>
            <a:schemeClr val="bg1"/>
          </a:solidFill>
          <a:ln w="3175"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b="1" dirty="0">
                <a:ln w="12700">
                  <a:noFill/>
                </a:ln>
                <a:solidFill>
                  <a:schemeClr val="tx1"/>
                </a:solidFill>
              </a:rPr>
              <a:t>GPS disconnected </a:t>
            </a:r>
            <a:endParaRPr lang="he-IL" sz="1400" b="1" dirty="0">
              <a:ln w="12700">
                <a:noFill/>
              </a:ln>
              <a:solidFill>
                <a:schemeClr val="tx1"/>
              </a:solidFill>
            </a:endParaRPr>
          </a:p>
        </p:txBody>
      </p:sp>
      <p:sp>
        <p:nvSpPr>
          <p:cNvPr id="5" name="Rounded Rectangular Callout 4"/>
          <p:cNvSpPr/>
          <p:nvPr/>
        </p:nvSpPr>
        <p:spPr bwMode="auto">
          <a:xfrm>
            <a:off x="7352522" y="3995200"/>
            <a:ext cx="1537592" cy="613332"/>
          </a:xfrm>
          <a:prstGeom prst="wedgeRoundRectCallout">
            <a:avLst>
              <a:gd name="adj1" fmla="val -325683"/>
              <a:gd name="adj2" fmla="val -233018"/>
              <a:gd name="adj3" fmla="val 16667"/>
            </a:avLst>
          </a:prstGeom>
          <a:solidFill>
            <a:schemeClr val="bg1"/>
          </a:solidFill>
          <a:ln w="3175"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Holdover with Cs </a:t>
            </a:r>
            <a:endParaRPr lang="he-IL" sz="1400" dirty="0">
              <a:ln w="12700">
                <a:noFill/>
              </a:ln>
              <a:solidFill>
                <a:schemeClr val="tx1"/>
              </a:solidFill>
            </a:endParaRPr>
          </a:p>
        </p:txBody>
      </p:sp>
      <p:sp>
        <p:nvSpPr>
          <p:cNvPr id="6" name="Rounded Rectangular Callout 5"/>
          <p:cNvSpPr/>
          <p:nvPr/>
        </p:nvSpPr>
        <p:spPr bwMode="auto">
          <a:xfrm>
            <a:off x="7352522" y="1508945"/>
            <a:ext cx="1537592" cy="613332"/>
          </a:xfrm>
          <a:prstGeom prst="wedgeRoundRectCallout">
            <a:avLst>
              <a:gd name="adj1" fmla="val -103836"/>
              <a:gd name="adj2" fmla="val 343885"/>
              <a:gd name="adj3" fmla="val 16667"/>
            </a:avLst>
          </a:prstGeom>
          <a:solidFill>
            <a:schemeClr val="bg1"/>
          </a:solidFill>
          <a:ln w="3175" algn="ctr">
            <a:solidFill>
              <a:schemeClr val="tx1"/>
            </a:solid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US" sz="1400" dirty="0">
                <a:ln w="12700">
                  <a:noFill/>
                </a:ln>
              </a:rPr>
              <a:t>14 days!</a:t>
            </a:r>
            <a:endParaRPr lang="he-IL" sz="1400" dirty="0">
              <a:ln w="12700">
                <a:noFill/>
              </a:ln>
              <a:solidFill>
                <a:schemeClr val="tx1"/>
              </a:solidFill>
            </a:endParaRPr>
          </a:p>
        </p:txBody>
      </p:sp>
      <p:sp>
        <p:nvSpPr>
          <p:cNvPr id="7" name="Rectangle 6">
            <a:extLst>
              <a:ext uri="{FF2B5EF4-FFF2-40B4-BE49-F238E27FC236}">
                <a16:creationId xmlns:a16="http://schemas.microsoft.com/office/drawing/2014/main" id="{1A734DF6-F400-437E-8AAA-C96CD51AC393}"/>
              </a:ext>
            </a:extLst>
          </p:cNvPr>
          <p:cNvSpPr/>
          <p:nvPr/>
        </p:nvSpPr>
        <p:spPr>
          <a:xfrm>
            <a:off x="324823" y="1359709"/>
            <a:ext cx="864339" cy="307777"/>
          </a:xfrm>
          <a:prstGeom prst="rect">
            <a:avLst/>
          </a:prstGeom>
        </p:spPr>
        <p:txBody>
          <a:bodyPr wrap="none">
            <a:spAutoFit/>
          </a:bodyPr>
          <a:lstStyle/>
          <a:p>
            <a:r>
              <a:rPr lang="en-US" sz="1400" b="1" dirty="0"/>
              <a:t>100nsec</a:t>
            </a:r>
          </a:p>
        </p:txBody>
      </p:sp>
      <p:sp>
        <p:nvSpPr>
          <p:cNvPr id="8" name="Rectangle 7">
            <a:extLst>
              <a:ext uri="{FF2B5EF4-FFF2-40B4-BE49-F238E27FC236}">
                <a16:creationId xmlns:a16="http://schemas.microsoft.com/office/drawing/2014/main" id="{2EEBCCFC-CDFB-44B2-877F-DFF5E18AC627}"/>
              </a:ext>
            </a:extLst>
          </p:cNvPr>
          <p:cNvSpPr/>
          <p:nvPr/>
        </p:nvSpPr>
        <p:spPr>
          <a:xfrm>
            <a:off x="252687" y="3385624"/>
            <a:ext cx="936475" cy="307777"/>
          </a:xfrm>
          <a:prstGeom prst="rect">
            <a:avLst/>
          </a:prstGeom>
        </p:spPr>
        <p:txBody>
          <a:bodyPr wrap="none">
            <a:spAutoFit/>
          </a:bodyPr>
          <a:lstStyle/>
          <a:p>
            <a:r>
              <a:rPr lang="en-US" sz="1400" b="1" dirty="0"/>
              <a:t>-100nsec</a:t>
            </a:r>
          </a:p>
        </p:txBody>
      </p:sp>
      <p:sp>
        <p:nvSpPr>
          <p:cNvPr id="9" name="Rectangle 8">
            <a:extLst>
              <a:ext uri="{FF2B5EF4-FFF2-40B4-BE49-F238E27FC236}">
                <a16:creationId xmlns:a16="http://schemas.microsoft.com/office/drawing/2014/main" id="{5ED7C4AE-F0E4-4F27-8558-74206BF8F9B9}"/>
              </a:ext>
            </a:extLst>
          </p:cNvPr>
          <p:cNvSpPr/>
          <p:nvPr/>
        </p:nvSpPr>
        <p:spPr>
          <a:xfrm>
            <a:off x="517681" y="2372666"/>
            <a:ext cx="659155" cy="307777"/>
          </a:xfrm>
          <a:prstGeom prst="rect">
            <a:avLst/>
          </a:prstGeom>
        </p:spPr>
        <p:txBody>
          <a:bodyPr wrap="none">
            <a:spAutoFit/>
          </a:bodyPr>
          <a:lstStyle/>
          <a:p>
            <a:r>
              <a:rPr lang="en-US" sz="1400" b="1" dirty="0"/>
              <a:t>0nsec</a:t>
            </a:r>
          </a:p>
        </p:txBody>
      </p:sp>
      <p:sp>
        <p:nvSpPr>
          <p:cNvPr id="11" name="Rectangle 10">
            <a:extLst>
              <a:ext uri="{FF2B5EF4-FFF2-40B4-BE49-F238E27FC236}">
                <a16:creationId xmlns:a16="http://schemas.microsoft.com/office/drawing/2014/main" id="{FDDB629F-A1AA-4396-95D8-64ECA1C93E0A}"/>
              </a:ext>
            </a:extLst>
          </p:cNvPr>
          <p:cNvSpPr/>
          <p:nvPr/>
        </p:nvSpPr>
        <p:spPr>
          <a:xfrm>
            <a:off x="415089" y="2643039"/>
            <a:ext cx="761747" cy="307777"/>
          </a:xfrm>
          <a:prstGeom prst="rect">
            <a:avLst/>
          </a:prstGeom>
        </p:spPr>
        <p:txBody>
          <a:bodyPr wrap="none">
            <a:spAutoFit/>
          </a:bodyPr>
          <a:lstStyle/>
          <a:p>
            <a:r>
              <a:rPr lang="en-US" sz="1400" b="1" dirty="0"/>
              <a:t>30nsec</a:t>
            </a:r>
          </a:p>
        </p:txBody>
      </p:sp>
      <p:sp>
        <p:nvSpPr>
          <p:cNvPr id="12" name="Rectangle 11">
            <a:extLst>
              <a:ext uri="{FF2B5EF4-FFF2-40B4-BE49-F238E27FC236}">
                <a16:creationId xmlns:a16="http://schemas.microsoft.com/office/drawing/2014/main" id="{DC82A4B9-B5A1-4631-BF0A-995A419FD788}"/>
              </a:ext>
            </a:extLst>
          </p:cNvPr>
          <p:cNvSpPr/>
          <p:nvPr/>
        </p:nvSpPr>
        <p:spPr>
          <a:xfrm>
            <a:off x="415089" y="2109827"/>
            <a:ext cx="761747" cy="307777"/>
          </a:xfrm>
          <a:prstGeom prst="rect">
            <a:avLst/>
          </a:prstGeom>
        </p:spPr>
        <p:txBody>
          <a:bodyPr wrap="none">
            <a:spAutoFit/>
          </a:bodyPr>
          <a:lstStyle/>
          <a:p>
            <a:r>
              <a:rPr lang="en-US" sz="1400" b="1" dirty="0"/>
              <a:t>30nsec</a:t>
            </a:r>
          </a:p>
        </p:txBody>
      </p:sp>
    </p:spTree>
    <p:extLst>
      <p:ext uri="{BB962C8B-B14F-4D97-AF65-F5344CB8AC3E}">
        <p14:creationId xmlns:p14="http://schemas.microsoft.com/office/powerpoint/2010/main" val="12830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lstStyle/>
          <a:p>
            <a:r>
              <a:rPr lang="en-US" altLang="en-US"/>
              <a:t>Conclusions </a:t>
            </a:r>
            <a:endParaRPr lang="he-IL" dirty="0"/>
          </a:p>
        </p:txBody>
      </p:sp>
      <p:sp>
        <p:nvSpPr>
          <p:cNvPr id="3" name="Content Placeholder 2"/>
          <p:cNvSpPr>
            <a:spLocks noGrp="1"/>
          </p:cNvSpPr>
          <p:nvPr>
            <p:ph idx="1"/>
          </p:nvPr>
        </p:nvSpPr>
        <p:spPr>
          <a:xfrm>
            <a:off x="518400" y="774000"/>
            <a:ext cx="8121600" cy="4032000"/>
          </a:xfrm>
        </p:spPr>
        <p:txBody>
          <a:bodyPr>
            <a:normAutofit fontScale="92500" lnSpcReduction="10000"/>
          </a:bodyPr>
          <a:lstStyle/>
          <a:p>
            <a:pPr marL="285750" indent="-285750">
              <a:buFont typeface="Arial" panose="020B0604020202020204" pitchFamily="34" charset="0"/>
              <a:buChar char="•"/>
            </a:pPr>
            <a:r>
              <a:rPr lang="en-US" dirty="0"/>
              <a:t>The Rubidium clock tested was very sensitive to temperature variations Vs Super DOCXO</a:t>
            </a:r>
          </a:p>
          <a:p>
            <a:pPr marL="285750" indent="-285750">
              <a:buFont typeface="Arial" panose="020B0604020202020204" pitchFamily="34" charset="0"/>
              <a:buChar char="•"/>
            </a:pPr>
            <a:r>
              <a:rPr lang="en-US" dirty="0"/>
              <a:t>The Rubidium clock holdover performance under temperature variations  were significantly degraded  Vs constant temperature</a:t>
            </a:r>
          </a:p>
          <a:p>
            <a:pPr marL="285750" indent="-285750">
              <a:buFont typeface="Arial" panose="020B0604020202020204" pitchFamily="34" charset="0"/>
              <a:buChar char="•"/>
            </a:pPr>
            <a:r>
              <a:rPr lang="en-US" dirty="0"/>
              <a:t>Actual performance under temperature variation is not listed in the datasheet !</a:t>
            </a:r>
          </a:p>
          <a:p>
            <a:pPr marL="285750" indent="-285750">
              <a:buFont typeface="Arial" panose="020B0604020202020204" pitchFamily="34" charset="0"/>
              <a:buChar char="•"/>
            </a:pPr>
            <a:r>
              <a:rPr lang="en-US" dirty="0"/>
              <a:t>Test your clocks in realistic holdover scenarios which include temperature variation! Testing in constant temperature is not sufficient!</a:t>
            </a:r>
          </a:p>
          <a:p>
            <a:pPr marL="285750" indent="-285750">
              <a:buFont typeface="Arial" panose="020B0604020202020204" pitchFamily="34" charset="0"/>
              <a:buChar char="•"/>
            </a:pPr>
            <a:r>
              <a:rPr lang="en-US" dirty="0"/>
              <a:t>Select the type of oscillator based the expected thermal condition on site</a:t>
            </a:r>
          </a:p>
          <a:p>
            <a:pPr marL="285750" indent="-285750">
              <a:buFont typeface="Arial" panose="020B0604020202020204" pitchFamily="34" charset="0"/>
              <a:buChar char="•"/>
            </a:pPr>
            <a:r>
              <a:rPr lang="en-US" dirty="0"/>
              <a:t>Consider worse case scenarios such as air condition failure or AC hysteresis</a:t>
            </a:r>
          </a:p>
          <a:p>
            <a:pPr marL="285750" indent="-285750">
              <a:buFont typeface="Arial" panose="020B0604020202020204" pitchFamily="34" charset="0"/>
              <a:buChar char="•"/>
            </a:pPr>
            <a:r>
              <a:rPr lang="en-US" dirty="0" err="1"/>
              <a:t>ePRTC</a:t>
            </a:r>
            <a:r>
              <a:rPr lang="en-US" dirty="0"/>
              <a:t> are using Cesium clocks for holdover and therefore don’t need Rubidium clock in the clock combiner</a:t>
            </a:r>
          </a:p>
          <a:p>
            <a:r>
              <a:rPr lang="en-US" dirty="0"/>
              <a:t> </a:t>
            </a:r>
          </a:p>
          <a:p>
            <a:pPr lvl="1"/>
            <a:endParaRPr lang="en-US" dirty="0"/>
          </a:p>
          <a:p>
            <a:endParaRPr lang="he-IL" dirty="0"/>
          </a:p>
        </p:txBody>
      </p:sp>
    </p:spTree>
    <p:extLst>
      <p:ext uri="{BB962C8B-B14F-4D97-AF65-F5344CB8AC3E}">
        <p14:creationId xmlns:p14="http://schemas.microsoft.com/office/powerpoint/2010/main" val="187455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C5E814-78E3-4BC9-B2D8-1B9EA2E02D02}"/>
              </a:ext>
            </a:extLst>
          </p:cNvPr>
          <p:cNvPicPr>
            <a:picLocks noChangeAspect="1"/>
          </p:cNvPicPr>
          <p:nvPr/>
        </p:nvPicPr>
        <p:blipFill>
          <a:blip r:embed="rId3"/>
          <a:stretch>
            <a:fillRect/>
          </a:stretch>
        </p:blipFill>
        <p:spPr>
          <a:xfrm>
            <a:off x="5038032" y="1887955"/>
            <a:ext cx="3505467" cy="1971825"/>
          </a:xfrm>
          <a:prstGeom prst="rect">
            <a:avLst/>
          </a:prstGeom>
        </p:spPr>
      </p:pic>
      <p:sp>
        <p:nvSpPr>
          <p:cNvPr id="11" name="Content Placeholder 2"/>
          <p:cNvSpPr txBox="1">
            <a:spLocks/>
          </p:cNvSpPr>
          <p:nvPr/>
        </p:nvSpPr>
        <p:spPr>
          <a:xfrm>
            <a:off x="282294" y="487412"/>
            <a:ext cx="8861706" cy="4074999"/>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800" b="1" dirty="0"/>
          </a:p>
          <a:p>
            <a:r>
              <a:rPr lang="en-US" sz="2400" dirty="0"/>
              <a:t>In which cases </a:t>
            </a:r>
            <a:r>
              <a:rPr lang="en-US" sz="2400" dirty="0" err="1"/>
              <a:t>Rb</a:t>
            </a:r>
            <a:r>
              <a:rPr lang="en-US" sz="2400" dirty="0"/>
              <a:t> is recommended ?</a:t>
            </a:r>
          </a:p>
          <a:p>
            <a:pPr lvl="1"/>
            <a:r>
              <a:rPr lang="en-US" sz="2000" dirty="0"/>
              <a:t>Device is not connected to GNSS (</a:t>
            </a:r>
            <a:r>
              <a:rPr lang="en-US" sz="2000" dirty="0" err="1"/>
              <a:t>freerunning</a:t>
            </a:r>
            <a:r>
              <a:rPr lang="en-US" sz="2000" dirty="0"/>
              <a:t>) </a:t>
            </a:r>
          </a:p>
          <a:p>
            <a:pPr lvl="1"/>
            <a:r>
              <a:rPr lang="en-US" sz="2000" dirty="0"/>
              <a:t>Cost is </a:t>
            </a:r>
            <a:r>
              <a:rPr lang="en-US" sz="2100" dirty="0"/>
              <a:t>not dominant factor </a:t>
            </a:r>
          </a:p>
          <a:p>
            <a:pPr lvl="1"/>
            <a:r>
              <a:rPr lang="en-US" sz="2000" dirty="0"/>
              <a:t>Temperature is well controlled </a:t>
            </a:r>
          </a:p>
          <a:p>
            <a:pPr marL="342900" lvl="1" indent="0">
              <a:buNone/>
            </a:pPr>
            <a:endParaRPr lang="en-US" sz="2000" dirty="0"/>
          </a:p>
          <a:p>
            <a:r>
              <a:rPr lang="en-US" sz="2400" dirty="0"/>
              <a:t>In  which cases Super DOCXO is recommended ?</a:t>
            </a:r>
          </a:p>
          <a:p>
            <a:pPr lvl="1"/>
            <a:r>
              <a:rPr lang="en-US" sz="2000" dirty="0"/>
              <a:t>Device is connected to GNSS </a:t>
            </a:r>
          </a:p>
          <a:p>
            <a:pPr lvl="1"/>
            <a:r>
              <a:rPr lang="en-US" sz="2000" dirty="0"/>
              <a:t>Cost is a dominant factor </a:t>
            </a:r>
          </a:p>
          <a:p>
            <a:pPr lvl="1"/>
            <a:r>
              <a:rPr lang="en-US" sz="2000" dirty="0"/>
              <a:t>Temperature variation are expected </a:t>
            </a:r>
          </a:p>
          <a:p>
            <a:pPr lvl="1"/>
            <a:endParaRPr lang="en-US" sz="2000" dirty="0"/>
          </a:p>
          <a:p>
            <a:pPr marL="285750" indent="-285750"/>
            <a:r>
              <a:rPr lang="en-US" sz="2400" dirty="0"/>
              <a:t>Test your clocks in realistic holdover scenarios which include temperature variation! Testing in constant temperature is not sufficient!</a:t>
            </a:r>
          </a:p>
          <a:p>
            <a:endParaRPr lang="en-US" sz="1500" dirty="0"/>
          </a:p>
          <a:p>
            <a:endParaRPr lang="en-US" sz="1500" dirty="0"/>
          </a:p>
          <a:p>
            <a:endParaRPr lang="en-US" sz="1500" dirty="0"/>
          </a:p>
          <a:p>
            <a:endParaRPr lang="en-US" sz="1500" dirty="0"/>
          </a:p>
          <a:p>
            <a:endParaRPr lang="en-US" dirty="0"/>
          </a:p>
          <a:p>
            <a:pPr lvl="1"/>
            <a:endParaRPr lang="en-US" dirty="0"/>
          </a:p>
          <a:p>
            <a:endParaRPr lang="en-US" sz="1100" dirty="0"/>
          </a:p>
          <a:p>
            <a:endParaRPr lang="en-US" sz="1950" dirty="0"/>
          </a:p>
        </p:txBody>
      </p:sp>
      <p:sp>
        <p:nvSpPr>
          <p:cNvPr id="2" name="Title 1"/>
          <p:cNvSpPr>
            <a:spLocks noGrp="1"/>
          </p:cNvSpPr>
          <p:nvPr>
            <p:ph type="title"/>
          </p:nvPr>
        </p:nvSpPr>
        <p:spPr>
          <a:xfrm>
            <a:off x="460898" y="0"/>
            <a:ext cx="8157600" cy="774000"/>
          </a:xfrm>
        </p:spPr>
        <p:txBody>
          <a:bodyPr>
            <a:normAutofit/>
          </a:bodyPr>
          <a:lstStyle/>
          <a:p>
            <a:r>
              <a:rPr lang="en-US" dirty="0"/>
              <a:t>Recommendations  </a:t>
            </a:r>
          </a:p>
        </p:txBody>
      </p:sp>
      <p:sp>
        <p:nvSpPr>
          <p:cNvPr id="10" name="Rectangle 1"/>
          <p:cNvSpPr>
            <a:spLocks noChangeArrowheads="1"/>
          </p:cNvSpPr>
          <p:nvPr/>
        </p:nvSpPr>
        <p:spPr bwMode="auto">
          <a:xfrm>
            <a:off x="1822029" y="1423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ounded Rectangular Callout 13">
            <a:extLst>
              <a:ext uri="{FF2B5EF4-FFF2-40B4-BE49-F238E27FC236}">
                <a16:creationId xmlns:a16="http://schemas.microsoft.com/office/drawing/2014/main" id="{03BEDEC8-01AC-4B9A-96AB-A683155438D9}"/>
              </a:ext>
            </a:extLst>
          </p:cNvPr>
          <p:cNvSpPr/>
          <p:nvPr/>
        </p:nvSpPr>
        <p:spPr bwMode="auto">
          <a:xfrm>
            <a:off x="7892955" y="2256430"/>
            <a:ext cx="968751" cy="515155"/>
          </a:xfrm>
          <a:prstGeom prst="wedgeRoundRectCallout">
            <a:avLst>
              <a:gd name="adj1" fmla="val -61821"/>
              <a:gd name="adj2" fmla="val 69312"/>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he-IL" sz="1400" dirty="0">
              <a:ln w="12700">
                <a:noFill/>
              </a:ln>
              <a:solidFill>
                <a:schemeClr val="tx1"/>
              </a:solidFill>
            </a:endParaRPr>
          </a:p>
        </p:txBody>
      </p:sp>
      <p:grpSp>
        <p:nvGrpSpPr>
          <p:cNvPr id="13" name="Group 12">
            <a:extLst>
              <a:ext uri="{FF2B5EF4-FFF2-40B4-BE49-F238E27FC236}">
                <a16:creationId xmlns:a16="http://schemas.microsoft.com/office/drawing/2014/main" id="{8FBEB227-D22E-4A49-BE50-17984F4467A7}"/>
              </a:ext>
            </a:extLst>
          </p:cNvPr>
          <p:cNvGrpSpPr/>
          <p:nvPr/>
        </p:nvGrpSpPr>
        <p:grpSpPr>
          <a:xfrm>
            <a:off x="5203794" y="1570772"/>
            <a:ext cx="3304720" cy="668082"/>
            <a:chOff x="5642738" y="3725595"/>
            <a:chExt cx="3304720" cy="668082"/>
          </a:xfrm>
        </p:grpSpPr>
        <p:sp>
          <p:nvSpPr>
            <p:cNvPr id="16" name="Rectangle 4">
              <a:extLst>
                <a:ext uri="{FF2B5EF4-FFF2-40B4-BE49-F238E27FC236}">
                  <a16:creationId xmlns:a16="http://schemas.microsoft.com/office/drawing/2014/main" id="{32A1F0A5-B480-40C1-8E4A-DDBB4808400F}"/>
                </a:ext>
              </a:extLst>
            </p:cNvPr>
            <p:cNvSpPr>
              <a:spLocks noChangeArrowheads="1"/>
            </p:cNvSpPr>
            <p:nvPr/>
          </p:nvSpPr>
          <p:spPr bwMode="auto">
            <a:xfrm>
              <a:off x="6532030" y="4185928"/>
              <a:ext cx="1513772" cy="207749"/>
            </a:xfrm>
            <a:prstGeom prst="rect">
              <a:avLst/>
            </a:prstGeom>
            <a:noFill/>
            <a:ln w="9525">
              <a:noFill/>
              <a:miter lim="800000"/>
              <a:headEnd/>
              <a:tailEnd/>
            </a:ln>
          </p:spPr>
          <p:txBody>
            <a:bodyPr wrap="square" lIns="68580" tIns="34290" rIns="68580" bIns="34290">
              <a:spAutoFit/>
            </a:bodyPr>
            <a:lstStyle/>
            <a:p>
              <a:pPr algn="ctr">
                <a:defRPr/>
              </a:pPr>
              <a:endParaRPr lang="fr-CH" sz="900" b="1" dirty="0">
                <a:solidFill>
                  <a:schemeClr val="tx1">
                    <a:lumMod val="75000"/>
                  </a:schemeClr>
                </a:solidFill>
                <a:latin typeface="Verdana" pitchFamily="34" charset="0"/>
              </a:endParaRPr>
            </a:p>
          </p:txBody>
        </p:sp>
        <p:pic>
          <p:nvPicPr>
            <p:cNvPr id="17" name="Picture 16">
              <a:extLst>
                <a:ext uri="{FF2B5EF4-FFF2-40B4-BE49-F238E27FC236}">
                  <a16:creationId xmlns:a16="http://schemas.microsoft.com/office/drawing/2014/main" id="{4F51932D-B092-4B9D-8D18-0DB8D32ADA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2738" y="3725595"/>
              <a:ext cx="3304720" cy="486972"/>
            </a:xfrm>
            <a:prstGeom prst="rect">
              <a:avLst/>
            </a:prstGeom>
          </p:spPr>
        </p:pic>
      </p:grpSp>
      <p:sp>
        <p:nvSpPr>
          <p:cNvPr id="18" name="Rounded Rectangular Callout 13">
            <a:extLst>
              <a:ext uri="{FF2B5EF4-FFF2-40B4-BE49-F238E27FC236}">
                <a16:creationId xmlns:a16="http://schemas.microsoft.com/office/drawing/2014/main" id="{2687CF90-09A0-413F-B2B9-9FDCB0DD93E8}"/>
              </a:ext>
            </a:extLst>
          </p:cNvPr>
          <p:cNvSpPr/>
          <p:nvPr/>
        </p:nvSpPr>
        <p:spPr bwMode="auto">
          <a:xfrm>
            <a:off x="7960122" y="923060"/>
            <a:ext cx="968751" cy="515155"/>
          </a:xfrm>
          <a:prstGeom prst="wedgeRoundRectCallout">
            <a:avLst>
              <a:gd name="adj1" fmla="val -61821"/>
              <a:gd name="adj2" fmla="val 69312"/>
              <a:gd name="adj3" fmla="val 16667"/>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he-IL" sz="1400" dirty="0">
              <a:ln w="12700">
                <a:noFill/>
              </a:ln>
              <a:solidFill>
                <a:schemeClr val="tx1"/>
              </a:solidFill>
            </a:endParaRPr>
          </a:p>
        </p:txBody>
      </p:sp>
      <p:pic>
        <p:nvPicPr>
          <p:cNvPr id="4" name="Picture 3">
            <a:extLst>
              <a:ext uri="{FF2B5EF4-FFF2-40B4-BE49-F238E27FC236}">
                <a16:creationId xmlns:a16="http://schemas.microsoft.com/office/drawing/2014/main" id="{E67196C0-E96E-4633-AAA9-18D9B5939205}"/>
              </a:ext>
            </a:extLst>
          </p:cNvPr>
          <p:cNvPicPr>
            <a:picLocks noChangeAspect="1"/>
          </p:cNvPicPr>
          <p:nvPr/>
        </p:nvPicPr>
        <p:blipFill>
          <a:blip r:embed="rId5"/>
          <a:stretch>
            <a:fillRect/>
          </a:stretch>
        </p:blipFill>
        <p:spPr>
          <a:xfrm>
            <a:off x="8061606" y="1104996"/>
            <a:ext cx="800100" cy="171450"/>
          </a:xfrm>
          <a:prstGeom prst="rect">
            <a:avLst/>
          </a:prstGeom>
        </p:spPr>
      </p:pic>
      <p:pic>
        <p:nvPicPr>
          <p:cNvPr id="5" name="Picture 4">
            <a:extLst>
              <a:ext uri="{FF2B5EF4-FFF2-40B4-BE49-F238E27FC236}">
                <a16:creationId xmlns:a16="http://schemas.microsoft.com/office/drawing/2014/main" id="{1586368C-66E4-4855-8333-119C0A735452}"/>
              </a:ext>
            </a:extLst>
          </p:cNvPr>
          <p:cNvPicPr>
            <a:picLocks noChangeAspect="1"/>
          </p:cNvPicPr>
          <p:nvPr/>
        </p:nvPicPr>
        <p:blipFill>
          <a:blip r:embed="rId6"/>
          <a:stretch>
            <a:fillRect/>
          </a:stretch>
        </p:blipFill>
        <p:spPr>
          <a:xfrm>
            <a:off x="7960122" y="2434423"/>
            <a:ext cx="857250" cy="180975"/>
          </a:xfrm>
          <a:prstGeom prst="rect">
            <a:avLst/>
          </a:prstGeom>
        </p:spPr>
      </p:pic>
    </p:spTree>
    <p:extLst>
      <p:ext uri="{BB962C8B-B14F-4D97-AF65-F5344CB8AC3E}">
        <p14:creationId xmlns:p14="http://schemas.microsoft.com/office/powerpoint/2010/main" val="40333348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82D0F1-E534-43E0-8DC4-9EC0AD47599A}"/>
              </a:ext>
            </a:extLst>
          </p:cNvPr>
          <p:cNvSpPr txBox="1">
            <a:spLocks/>
          </p:cNvSpPr>
          <p:nvPr/>
        </p:nvSpPr>
        <p:spPr>
          <a:xfrm>
            <a:off x="149470" y="2668466"/>
            <a:ext cx="8686800" cy="685799"/>
          </a:xfrm>
          <a:prstGeom prst="rect">
            <a:avLst/>
          </a:prstGeom>
        </p:spPr>
        <p:txBody>
          <a:bodyPr>
            <a:normAutofit/>
          </a:bodyPr>
          <a:lstStyle>
            <a:lvl1pPr algn="l" defTabSz="685800" rtl="0" eaLnBrk="1" latinLnBrk="0" hangingPunct="1">
              <a:lnSpc>
                <a:spcPct val="90000"/>
              </a:lnSpc>
              <a:spcBef>
                <a:spcPct val="0"/>
              </a:spcBef>
              <a:buNone/>
              <a:defRPr sz="2800" b="0" kern="1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fi-FI" sz="1600" dirty="0">
                <a:solidFill>
                  <a:schemeClr val="bg1"/>
                </a:solidFill>
              </a:rPr>
              <a:t>nlaufer@advaoptical.com</a:t>
            </a:r>
            <a:endParaRPr lang="en-GB" sz="1600" dirty="0">
              <a:solidFill>
                <a:schemeClr val="bg1"/>
              </a:solidFill>
            </a:endParaRPr>
          </a:p>
        </p:txBody>
      </p:sp>
    </p:spTree>
    <p:extLst>
      <p:ext uri="{BB962C8B-B14F-4D97-AF65-F5344CB8AC3E}">
        <p14:creationId xmlns:p14="http://schemas.microsoft.com/office/powerpoint/2010/main" val="240536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0059" y="1540230"/>
            <a:ext cx="2751871" cy="2070074"/>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What are the implications of GM in aggregation site? </a:t>
            </a:r>
            <a:endParaRPr lang="en-GB">
              <a:solidFill>
                <a:srgbClr val="FFFFFF"/>
              </a:solidFill>
            </a:endParaRPr>
          </a:p>
        </p:txBody>
      </p:sp>
      <p:sp>
        <p:nvSpPr>
          <p:cNvPr id="110" name="Content Placeholder 2"/>
          <p:cNvSpPr>
            <a:spLocks noGrp="1"/>
          </p:cNvSpPr>
          <p:nvPr>
            <p:ph idx="1"/>
          </p:nvPr>
        </p:nvSpPr>
        <p:spPr>
          <a:xfrm>
            <a:off x="4255200" y="601399"/>
            <a:ext cx="4292293" cy="3922976"/>
          </a:xfrm>
        </p:spPr>
        <p:txBody>
          <a:bodyPr anchor="ctr">
            <a:normAutofit/>
          </a:bodyPr>
          <a:lstStyle/>
          <a:p>
            <a:pPr lvl="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a:solidFill>
                <a:srgbClr val="000000"/>
              </a:solidFill>
            </a:endParaRPr>
          </a:p>
          <a:p>
            <a:pPr lvl="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rPr>
              <a:t>Challenging environment  </a:t>
            </a:r>
          </a:p>
          <a:p>
            <a:pPr lvl="2">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rPr>
              <a:t>Power , Size and cost optimisation   </a:t>
            </a:r>
          </a:p>
          <a:p>
            <a:pPr lvl="2">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rPr>
              <a:t>Good network management system </a:t>
            </a:r>
          </a:p>
          <a:p>
            <a:pPr lvl="2">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rPr>
              <a:t>Wider temperature variations</a:t>
            </a:r>
          </a:p>
          <a:p>
            <a:pPr lvl="2">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rPr>
              <a:t>Protection in case of failure  </a:t>
            </a:r>
          </a:p>
          <a:p>
            <a:pPr lvl="2">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a:solidFill>
                <a:srgbClr val="000000"/>
              </a:solidFill>
            </a:endParaRPr>
          </a:p>
          <a:p>
            <a:pPr lvl="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a:solidFill>
                <a:srgbClr val="000000"/>
              </a:solidFill>
            </a:endParaRPr>
          </a:p>
          <a:p>
            <a:pPr marL="0" lvl="1" indent="0">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00000"/>
                </a:solidFill>
                <a:cs typeface="Segoe UI" panose="020B0502040204020203" pitchFamily="34" charset="0"/>
              </a:rPr>
              <a:t>	</a:t>
            </a:r>
          </a:p>
          <a:p>
            <a:pPr marL="285750" indent="-285750">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000000"/>
              </a:solidFill>
            </a:endParaRPr>
          </a:p>
          <a:p>
            <a:pPr marL="342900" lvl="1" indent="0">
              <a:lnSpc>
                <a:spcPct val="9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dirty="0">
              <a:solidFill>
                <a:srgbClr val="000000"/>
              </a:solidFill>
            </a:endParaRPr>
          </a:p>
          <a:p>
            <a:pPr>
              <a:lnSpc>
                <a:spcPct val="90000"/>
              </a:lnSpc>
            </a:pPr>
            <a:endParaRPr lang="en-US" b="1" dirty="0">
              <a:solidFill>
                <a:srgbClr val="000000"/>
              </a:solidFill>
            </a:endParaRPr>
          </a:p>
        </p:txBody>
      </p:sp>
      <p:sp>
        <p:nvSpPr>
          <p:cNvPr id="37" name="Rectangle 36" descr="Thermometer">
            <a:extLst>
              <a:ext uri="{FF2B5EF4-FFF2-40B4-BE49-F238E27FC236}">
                <a16:creationId xmlns:a16="http://schemas.microsoft.com/office/drawing/2014/main" id="{3EBCE231-A1FB-4B2E-A47F-39A48E02C309}"/>
              </a:ext>
            </a:extLst>
          </p:cNvPr>
          <p:cNvSpPr/>
          <p:nvPr/>
        </p:nvSpPr>
        <p:spPr>
          <a:xfrm>
            <a:off x="8295621" y="1924783"/>
            <a:ext cx="401132" cy="40113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3214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t>It can get ugly…</a:t>
            </a:r>
            <a:endParaRPr lang="en-GB" sz="2500" dirty="0"/>
          </a:p>
        </p:txBody>
      </p:sp>
      <p:sp>
        <p:nvSpPr>
          <p:cNvPr id="110" name="Content Placeholder 2"/>
          <p:cNvSpPr>
            <a:spLocks noGrp="1"/>
          </p:cNvSpPr>
          <p:nvPr>
            <p:ph idx="1"/>
          </p:nvPr>
        </p:nvSpPr>
        <p:spPr>
          <a:xfrm>
            <a:off x="518400" y="716507"/>
            <a:ext cx="8121600" cy="4089493"/>
          </a:xfrm>
        </p:spPr>
        <p:txBody>
          <a:bodyPr>
            <a:normAutofit/>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GNSS failure </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Jamming </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Antenna breakdown (lightning , cable cut) </a:t>
            </a:r>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a:t>Equipment failure</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HW failure  </a:t>
            </a:r>
          </a:p>
          <a:p>
            <a:pPr marL="0"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p>
          <a:p>
            <a:pPr marL="0"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a:p>
          <a:p>
            <a:pPr marL="342900" lvl="1"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p>
          <a:p>
            <a:endParaRPr lang="en-US" sz="1400" b="1" dirty="0"/>
          </a:p>
        </p:txBody>
      </p:sp>
      <p:pic>
        <p:nvPicPr>
          <p:cNvPr id="3" name="Picture 2"/>
          <p:cNvPicPr>
            <a:picLocks noChangeAspect="1"/>
          </p:cNvPicPr>
          <p:nvPr/>
        </p:nvPicPr>
        <p:blipFill>
          <a:blip r:embed="rId3"/>
          <a:stretch>
            <a:fillRect/>
          </a:stretch>
        </p:blipFill>
        <p:spPr>
          <a:xfrm>
            <a:off x="5576320" y="368273"/>
            <a:ext cx="2969904" cy="2203477"/>
          </a:xfrm>
          <a:prstGeom prst="rect">
            <a:avLst/>
          </a:prstGeom>
          <a:effectLst>
            <a:softEdge rad="63500"/>
          </a:effectLst>
        </p:spPr>
      </p:pic>
      <p:pic>
        <p:nvPicPr>
          <p:cNvPr id="6" name="Picture 5">
            <a:extLst>
              <a:ext uri="{FF2B5EF4-FFF2-40B4-BE49-F238E27FC236}">
                <a16:creationId xmlns:a16="http://schemas.microsoft.com/office/drawing/2014/main" id="{999823AB-64D8-41DA-A153-59CBF85946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2876" y="1985292"/>
            <a:ext cx="2275697" cy="3005280"/>
          </a:xfrm>
          <a:prstGeom prst="rect">
            <a:avLst/>
          </a:prstGeom>
        </p:spPr>
      </p:pic>
      <p:pic>
        <p:nvPicPr>
          <p:cNvPr id="4" name="Picture 3">
            <a:extLst>
              <a:ext uri="{FF2B5EF4-FFF2-40B4-BE49-F238E27FC236}">
                <a16:creationId xmlns:a16="http://schemas.microsoft.com/office/drawing/2014/main" id="{93A389B5-0C76-4AAC-925B-065A19FEF351}"/>
              </a:ext>
            </a:extLst>
          </p:cNvPr>
          <p:cNvPicPr>
            <a:picLocks noChangeAspect="1"/>
          </p:cNvPicPr>
          <p:nvPr/>
        </p:nvPicPr>
        <p:blipFill>
          <a:blip r:embed="rId5"/>
          <a:stretch>
            <a:fillRect/>
          </a:stretch>
        </p:blipFill>
        <p:spPr>
          <a:xfrm>
            <a:off x="3141412" y="236475"/>
            <a:ext cx="1781175" cy="742950"/>
          </a:xfrm>
          <a:prstGeom prst="rect">
            <a:avLst/>
          </a:prstGeom>
        </p:spPr>
      </p:pic>
    </p:spTree>
    <p:extLst>
      <p:ext uri="{BB962C8B-B14F-4D97-AF65-F5344CB8AC3E}">
        <p14:creationId xmlns:p14="http://schemas.microsoft.com/office/powerpoint/2010/main" val="317513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Protection and Redundancy Options: </a:t>
            </a:r>
            <a:endParaRPr lang="en-GB" sz="2500" dirty="0"/>
          </a:p>
        </p:txBody>
      </p:sp>
      <p:sp>
        <p:nvSpPr>
          <p:cNvPr id="110" name="Content Placeholder 2"/>
          <p:cNvSpPr>
            <a:spLocks noGrp="1"/>
          </p:cNvSpPr>
          <p:nvPr>
            <p:ph idx="1"/>
          </p:nvPr>
        </p:nvSpPr>
        <p:spPr>
          <a:xfrm>
            <a:off x="518400" y="716507"/>
            <a:ext cx="8121600" cy="4089493"/>
          </a:xfrm>
        </p:spPr>
        <p:txBody>
          <a:bodyPr>
            <a:normAutofit/>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GM switching to secondary source in case the primary source fails.</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Secondary source - PTP Input , Sync-E, BITS </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Might prevent network rearrangement if secondary source sufficiently good</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t>But </a:t>
            </a:r>
            <a:r>
              <a:rPr lang="en-GB" dirty="0"/>
              <a:t>… secondary source not always available</a:t>
            </a:r>
          </a:p>
          <a:p>
            <a:pPr marL="0" lvl="1"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cs typeface="Segoe UI" panose="020B0502040204020203" pitchFamily="34" charset="0"/>
              </a:rPr>
              <a:t>In case a secondary source is not available – GM will switch to holdover  based on internal oscillator</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t>Always available!</a:t>
            </a:r>
          </a:p>
          <a:p>
            <a:pPr lvl="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marL="0" lvl="1"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cs typeface="Segoe UI" panose="020B0502040204020203" pitchFamily="34" charset="0"/>
              </a:rPr>
              <a:t>	</a:t>
            </a:r>
          </a:p>
          <a:p>
            <a:pPr marL="285750" indent="-285750">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marL="342900" lvl="1" indent="0">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endParaRPr lang="en-US" sz="1400" b="1" dirty="0"/>
          </a:p>
        </p:txBody>
      </p:sp>
      <p:pic>
        <p:nvPicPr>
          <p:cNvPr id="5" name="Picture 4">
            <a:extLst>
              <a:ext uri="{FF2B5EF4-FFF2-40B4-BE49-F238E27FC236}">
                <a16:creationId xmlns:a16="http://schemas.microsoft.com/office/drawing/2014/main" id="{19B104D1-E53A-401E-8B04-AD5651D37C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999" y="3116133"/>
            <a:ext cx="2606401" cy="1512356"/>
          </a:xfrm>
          <a:prstGeom prst="rect">
            <a:avLst/>
          </a:prstGeom>
        </p:spPr>
      </p:pic>
    </p:spTree>
    <p:extLst>
      <p:ext uri="{BB962C8B-B14F-4D97-AF65-F5344CB8AC3E}">
        <p14:creationId xmlns:p14="http://schemas.microsoft.com/office/powerpoint/2010/main" val="214360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a:xfrm>
            <a:off x="4570578" y="602216"/>
            <a:ext cx="3733482" cy="1090538"/>
          </a:xfrm>
        </p:spPr>
        <p:txBody>
          <a:bodyPr vert="horz" lIns="91440" tIns="45720" rIns="91440" bIns="45720" rtlCol="0" anchor="ctr">
            <a:normAutofit/>
          </a:bodyPr>
          <a:lstStyle/>
          <a:p>
            <a:pPr defTabSz="914400"/>
            <a:r>
              <a:rPr lang="en-US" sz="3400">
                <a:solidFill>
                  <a:srgbClr val="000000"/>
                </a:solidFill>
                <a:ea typeface="+mj-ea"/>
                <a:cs typeface="+mj-cs"/>
              </a:rPr>
              <a:t>Long Term Holdover  </a:t>
            </a:r>
          </a:p>
        </p:txBody>
      </p:sp>
      <p:sp>
        <p:nvSpPr>
          <p:cNvPr id="10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4">
            <a:alphaModFix/>
            <a:extLst/>
          </a:blip>
          <a:srcRect l="8996"/>
          <a:stretch/>
        </p:blipFill>
        <p:spPr>
          <a:xfrm>
            <a:off x="20" y="680423"/>
            <a:ext cx="3628510" cy="379780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8" name="Content Placeholder 2"/>
          <p:cNvSpPr txBox="1">
            <a:spLocks/>
          </p:cNvSpPr>
          <p:nvPr/>
        </p:nvSpPr>
        <p:spPr>
          <a:xfrm>
            <a:off x="4567930" y="1816261"/>
            <a:ext cx="3733184" cy="272946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1313" indent="-228600" defTabSz="9144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dirty="0">
                <a:solidFill>
                  <a:srgbClr val="000000"/>
                </a:solidFill>
                <a:ea typeface="+mn-ea"/>
                <a:cs typeface="+mn-cs"/>
              </a:rPr>
              <a:t>Required in case of long GNSS outage e.g. antenna failure due to lightening</a:t>
            </a:r>
          </a:p>
          <a:p>
            <a:pPr marL="341313" indent="-228600" defTabSz="9144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dirty="0">
                <a:solidFill>
                  <a:srgbClr val="000000"/>
                </a:solidFill>
                <a:ea typeface="+mn-ea"/>
                <a:cs typeface="+mn-cs"/>
              </a:rPr>
              <a:t>Duration : Few hours – 3 days </a:t>
            </a:r>
          </a:p>
          <a:p>
            <a:pPr marL="341313" indent="-228600" defTabSz="9144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500" dirty="0">
                <a:solidFill>
                  <a:srgbClr val="000000"/>
                </a:solidFill>
                <a:ea typeface="+mn-ea"/>
                <a:cs typeface="+mn-cs"/>
              </a:rPr>
              <a:t>Holdover performance depends on oscillator type  </a:t>
            </a:r>
          </a:p>
          <a:p>
            <a:pPr marL="0" indent="-228600" defTabSz="9144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500" dirty="0">
              <a:solidFill>
                <a:srgbClr val="000000"/>
              </a:solidFill>
              <a:ea typeface="+mn-ea"/>
              <a:cs typeface="+mn-cs"/>
            </a:endParaRPr>
          </a:p>
          <a:p>
            <a:pPr marL="342900" lvl="1" indent="-228600" defTabSz="91440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500" dirty="0">
              <a:solidFill>
                <a:srgbClr val="000000"/>
              </a:solidFill>
              <a:ea typeface="+mn-ea"/>
              <a:cs typeface="+mn-cs"/>
            </a:endParaRPr>
          </a:p>
          <a:p>
            <a:pPr indent="-228600" defTabSz="914400"/>
            <a:endParaRPr lang="en-US" sz="1500" b="1" dirty="0">
              <a:solidFill>
                <a:srgbClr val="000000"/>
              </a:solidFill>
              <a:ea typeface="+mn-ea"/>
              <a:cs typeface="+mn-cs"/>
            </a:endParaRPr>
          </a:p>
        </p:txBody>
      </p:sp>
    </p:spTree>
    <p:extLst>
      <p:ext uri="{BB962C8B-B14F-4D97-AF65-F5344CB8AC3E}">
        <p14:creationId xmlns:p14="http://schemas.microsoft.com/office/powerpoint/2010/main" val="187096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685799"/>
          </a:xfrm>
        </p:spPr>
        <p:txBody>
          <a:bodyPr/>
          <a:lstStyle/>
          <a:p>
            <a:r>
              <a:rPr lang="en-US"/>
              <a:t>Will temperature be constant during long holdover? </a:t>
            </a:r>
            <a:endParaRPr lang="he-IL" dirty="0"/>
          </a:p>
        </p:txBody>
      </p:sp>
      <p:pic>
        <p:nvPicPr>
          <p:cNvPr id="9" name="Content Placeholder 8">
            <a:extLst>
              <a:ext uri="{FF2B5EF4-FFF2-40B4-BE49-F238E27FC236}">
                <a16:creationId xmlns:a16="http://schemas.microsoft.com/office/drawing/2014/main" id="{D76F1B73-38C6-47C4-883C-4ED077D6247A}"/>
              </a:ext>
            </a:extLst>
          </p:cNvPr>
          <p:cNvPicPr>
            <a:picLocks noGrp="1" noChangeAspect="1"/>
          </p:cNvPicPr>
          <p:nvPr>
            <p:ph idx="1"/>
          </p:nvPr>
        </p:nvPicPr>
        <p:blipFill>
          <a:blip r:embed="rId2"/>
          <a:stretch>
            <a:fillRect/>
          </a:stretch>
        </p:blipFill>
        <p:spPr>
          <a:xfrm>
            <a:off x="428871" y="1195387"/>
            <a:ext cx="4424117" cy="3106737"/>
          </a:xfrm>
          <a:prstGeom prst="rect">
            <a:avLst/>
          </a:prstGeom>
          <a:effectLst>
            <a:softEdge rad="127000"/>
          </a:effectLst>
        </p:spPr>
      </p:pic>
      <p:pic>
        <p:nvPicPr>
          <p:cNvPr id="10" name="Picture 9">
            <a:extLst>
              <a:ext uri="{FF2B5EF4-FFF2-40B4-BE49-F238E27FC236}">
                <a16:creationId xmlns:a16="http://schemas.microsoft.com/office/drawing/2014/main" id="{86F59BDD-6615-433F-BA77-90CEDDE1EAFB}"/>
              </a:ext>
            </a:extLst>
          </p:cNvPr>
          <p:cNvPicPr>
            <a:picLocks noChangeAspect="1"/>
          </p:cNvPicPr>
          <p:nvPr/>
        </p:nvPicPr>
        <p:blipFill>
          <a:blip r:embed="rId3"/>
          <a:stretch>
            <a:fillRect/>
          </a:stretch>
        </p:blipFill>
        <p:spPr>
          <a:xfrm>
            <a:off x="5101690" y="1131187"/>
            <a:ext cx="3666072" cy="3417371"/>
          </a:xfrm>
          <a:prstGeom prst="rect">
            <a:avLst/>
          </a:prstGeom>
          <a:effectLst>
            <a:softEdge rad="63500"/>
          </a:effectLst>
        </p:spPr>
      </p:pic>
    </p:spTree>
    <p:extLst>
      <p:ext uri="{BB962C8B-B14F-4D97-AF65-F5344CB8AC3E}">
        <p14:creationId xmlns:p14="http://schemas.microsoft.com/office/powerpoint/2010/main" val="273546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ETSI Temperature Classes</a:t>
            </a:r>
            <a:endParaRPr lang="he-IL" dirty="0"/>
          </a:p>
        </p:txBody>
      </p:sp>
      <p:sp>
        <p:nvSpPr>
          <p:cNvPr id="3" name="Content Placeholder 2"/>
          <p:cNvSpPr>
            <a:spLocks noGrp="1"/>
          </p:cNvSpPr>
          <p:nvPr>
            <p:ph idx="1"/>
          </p:nvPr>
        </p:nvSpPr>
        <p:spPr>
          <a:xfrm>
            <a:off x="152429" y="4335239"/>
            <a:ext cx="8121600" cy="4032000"/>
          </a:xfrm>
        </p:spPr>
        <p:txBody>
          <a:bodyPr>
            <a:normAutofit/>
          </a:bodyPr>
          <a:lstStyle/>
          <a:p>
            <a:pPr lvl="0"/>
            <a:r>
              <a:rPr lang="en-US" sz="800" dirty="0"/>
              <a:t>ETSI EN 300 019-1-3 V2.3.2 (2009-11)</a:t>
            </a:r>
            <a:endParaRPr lang="en-IL" sz="3600" dirty="0"/>
          </a:p>
        </p:txBody>
      </p:sp>
      <p:graphicFrame>
        <p:nvGraphicFramePr>
          <p:cNvPr id="6" name="Table 5">
            <a:extLst>
              <a:ext uri="{FF2B5EF4-FFF2-40B4-BE49-F238E27FC236}">
                <a16:creationId xmlns:a16="http://schemas.microsoft.com/office/drawing/2014/main" id="{70C0D4D1-977B-46E0-8C9E-756604996A0F}"/>
              </a:ext>
            </a:extLst>
          </p:cNvPr>
          <p:cNvGraphicFramePr>
            <a:graphicFrameLocks noGrp="1"/>
          </p:cNvGraphicFramePr>
          <p:nvPr>
            <p:extLst>
              <p:ext uri="{D42A27DB-BD31-4B8C-83A1-F6EECF244321}">
                <p14:modId xmlns:p14="http://schemas.microsoft.com/office/powerpoint/2010/main" val="2866771801"/>
              </p:ext>
            </p:extLst>
          </p:nvPr>
        </p:nvGraphicFramePr>
        <p:xfrm>
          <a:off x="924380" y="1077131"/>
          <a:ext cx="6330460" cy="3211487"/>
        </p:xfrm>
        <a:graphic>
          <a:graphicData uri="http://schemas.openxmlformats.org/drawingml/2006/table">
            <a:tbl>
              <a:tblPr firstRow="1" firstCol="1" bandRow="1"/>
              <a:tblGrid>
                <a:gridCol w="1070081">
                  <a:extLst>
                    <a:ext uri="{9D8B030D-6E8A-4147-A177-3AD203B41FA5}">
                      <a16:colId xmlns:a16="http://schemas.microsoft.com/office/drawing/2014/main" val="585799059"/>
                    </a:ext>
                  </a:extLst>
                </a:gridCol>
                <a:gridCol w="3615343">
                  <a:extLst>
                    <a:ext uri="{9D8B030D-6E8A-4147-A177-3AD203B41FA5}">
                      <a16:colId xmlns:a16="http://schemas.microsoft.com/office/drawing/2014/main" val="1721781881"/>
                    </a:ext>
                  </a:extLst>
                </a:gridCol>
                <a:gridCol w="1645036">
                  <a:extLst>
                    <a:ext uri="{9D8B030D-6E8A-4147-A177-3AD203B41FA5}">
                      <a16:colId xmlns:a16="http://schemas.microsoft.com/office/drawing/2014/main" val="688391647"/>
                    </a:ext>
                  </a:extLst>
                </a:gridCol>
              </a:tblGrid>
              <a:tr h="645552">
                <a:tc>
                  <a:txBody>
                    <a:bodyPr/>
                    <a:lstStyle/>
                    <a:p>
                      <a:pPr>
                        <a:spcAft>
                          <a:spcPts val="0"/>
                        </a:spcAft>
                      </a:pPr>
                      <a:r>
                        <a:rPr lang="en-GB" sz="1800" kern="1200" baseline="0" dirty="0">
                          <a:solidFill>
                            <a:schemeClr val="tx1"/>
                          </a:solidFill>
                          <a:latin typeface="+mn-lt"/>
                          <a:ea typeface="+mn-ea"/>
                          <a:cs typeface="Segoe UI" panose="020B0502040204020203" pitchFamily="34" charset="0"/>
                        </a:rPr>
                        <a:t>ETSI Temp Class *</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Class description</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Temp. change range</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15909611"/>
                  </a:ext>
                </a:extLst>
              </a:tr>
              <a:tr h="588555">
                <a:tc>
                  <a:txBody>
                    <a:bodyPr/>
                    <a:lstStyle/>
                    <a:p>
                      <a:pPr>
                        <a:spcAft>
                          <a:spcPts val="0"/>
                        </a:spcAft>
                      </a:pPr>
                      <a:r>
                        <a:rPr lang="en-GB" sz="1800" kern="1200" baseline="0">
                          <a:solidFill>
                            <a:schemeClr val="tx1"/>
                          </a:solidFill>
                          <a:latin typeface="+mn-lt"/>
                          <a:ea typeface="+mn-ea"/>
                          <a:cs typeface="Segoe UI" panose="020B0502040204020203" pitchFamily="34" charset="0"/>
                        </a:rPr>
                        <a:t>3.1</a:t>
                      </a:r>
                      <a:endParaRPr lang="en-IL" sz="1800" kern="1200" baseline="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Temp. controlled locations</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kern="1200" baseline="0">
                          <a:solidFill>
                            <a:srgbClr val="FF0000"/>
                          </a:solidFill>
                          <a:latin typeface="+mn-lt"/>
                          <a:ea typeface="+mn-ea"/>
                          <a:cs typeface="Segoe UI" panose="020B0502040204020203" pitchFamily="34" charset="0"/>
                        </a:rPr>
                        <a:t>[+5, +40°C]</a:t>
                      </a:r>
                      <a:endParaRPr lang="en-IL" sz="1800" b="1" kern="1200" baseline="0">
                        <a:solidFill>
                          <a:srgbClr val="FF0000"/>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852787"/>
                  </a:ext>
                </a:extLst>
              </a:tr>
              <a:tr h="613337">
                <a:tc>
                  <a:txBody>
                    <a:bodyPr/>
                    <a:lstStyle/>
                    <a:p>
                      <a:pPr>
                        <a:spcAft>
                          <a:spcPts val="0"/>
                        </a:spcAft>
                      </a:pPr>
                      <a:r>
                        <a:rPr lang="en-GB" sz="1800" kern="1200" baseline="0">
                          <a:solidFill>
                            <a:schemeClr val="tx1"/>
                          </a:solidFill>
                          <a:latin typeface="+mn-lt"/>
                          <a:ea typeface="+mn-ea"/>
                          <a:cs typeface="Segoe UI" panose="020B0502040204020203" pitchFamily="34" charset="0"/>
                        </a:rPr>
                        <a:t>3.1E</a:t>
                      </a:r>
                      <a:endParaRPr lang="en-IL" sz="1800" kern="1200" baseline="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Temperature-controlled locations, exceptional operating conditions</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kern="1200" baseline="0">
                          <a:solidFill>
                            <a:srgbClr val="FF0000"/>
                          </a:solidFill>
                          <a:latin typeface="+mn-lt"/>
                          <a:ea typeface="+mn-ea"/>
                          <a:cs typeface="Segoe UI" panose="020B0502040204020203" pitchFamily="34" charset="0"/>
                        </a:rPr>
                        <a:t>[-5, +45°C]</a:t>
                      </a:r>
                      <a:endParaRPr lang="en-IL" sz="1800" b="1" kern="1200" baseline="0">
                        <a:solidFill>
                          <a:srgbClr val="FF0000"/>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783515"/>
                  </a:ext>
                </a:extLst>
              </a:tr>
              <a:tr h="588555">
                <a:tc>
                  <a:txBody>
                    <a:bodyPr/>
                    <a:lstStyle/>
                    <a:p>
                      <a:pPr>
                        <a:spcAft>
                          <a:spcPts val="0"/>
                        </a:spcAft>
                      </a:pPr>
                      <a:r>
                        <a:rPr lang="en-GB" sz="1800" kern="1200" baseline="0">
                          <a:solidFill>
                            <a:schemeClr val="tx1"/>
                          </a:solidFill>
                          <a:latin typeface="+mn-lt"/>
                          <a:ea typeface="+mn-ea"/>
                          <a:cs typeface="Segoe UI" panose="020B0502040204020203" pitchFamily="34" charset="0"/>
                        </a:rPr>
                        <a:t>3.2</a:t>
                      </a:r>
                      <a:endParaRPr lang="en-IL" sz="1800" kern="1200" baseline="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Partly temperature-controlled locations</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kern="1200" baseline="0" dirty="0">
                          <a:solidFill>
                            <a:srgbClr val="FF0000"/>
                          </a:solidFill>
                          <a:latin typeface="+mn-lt"/>
                          <a:ea typeface="+mn-ea"/>
                          <a:cs typeface="Segoe UI" panose="020B0502040204020203" pitchFamily="34" charset="0"/>
                        </a:rPr>
                        <a:t>[-5, +45°C]</a:t>
                      </a:r>
                      <a:endParaRPr lang="en-IL" sz="1800" b="1" kern="1200" baseline="0" dirty="0">
                        <a:solidFill>
                          <a:srgbClr val="FF0000"/>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800454"/>
                  </a:ext>
                </a:extLst>
              </a:tr>
              <a:tr h="588555">
                <a:tc>
                  <a:txBody>
                    <a:bodyPr/>
                    <a:lstStyle/>
                    <a:p>
                      <a:pPr>
                        <a:spcAft>
                          <a:spcPts val="0"/>
                        </a:spcAft>
                      </a:pPr>
                      <a:r>
                        <a:rPr lang="en-GB" sz="1800" kern="1200" baseline="0">
                          <a:solidFill>
                            <a:schemeClr val="tx1"/>
                          </a:solidFill>
                          <a:latin typeface="+mn-lt"/>
                          <a:ea typeface="+mn-ea"/>
                          <a:cs typeface="Segoe UI" panose="020B0502040204020203" pitchFamily="34" charset="0"/>
                        </a:rPr>
                        <a:t>3.6</a:t>
                      </a:r>
                      <a:endParaRPr lang="en-IL" sz="1800" kern="1200" baseline="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kern="1200" baseline="0" dirty="0">
                          <a:solidFill>
                            <a:schemeClr val="tx1"/>
                          </a:solidFill>
                          <a:latin typeface="+mn-lt"/>
                          <a:ea typeface="+mn-ea"/>
                          <a:cs typeface="Segoe UI" panose="020B0502040204020203" pitchFamily="34" charset="0"/>
                        </a:rPr>
                        <a:t>Control room locations</a:t>
                      </a:r>
                      <a:endParaRPr lang="en-IL" sz="1800" kern="1200" baseline="0" dirty="0">
                        <a:solidFill>
                          <a:schemeClr val="tx1"/>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kern="1200" baseline="0" dirty="0">
                          <a:solidFill>
                            <a:srgbClr val="FF0000"/>
                          </a:solidFill>
                          <a:latin typeface="+mn-lt"/>
                          <a:ea typeface="+mn-ea"/>
                          <a:cs typeface="Segoe UI" panose="020B0502040204020203" pitchFamily="34" charset="0"/>
                        </a:rPr>
                        <a:t>[+15, +30°C]</a:t>
                      </a:r>
                      <a:endParaRPr lang="en-IL" sz="1800" b="1" kern="1200" baseline="0" dirty="0">
                        <a:solidFill>
                          <a:srgbClr val="FF0000"/>
                        </a:solidFill>
                        <a:latin typeface="+mn-lt"/>
                        <a:ea typeface="+mn-ea"/>
                        <a:cs typeface="Segoe UI" panose="020B0502040204020203"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350628"/>
                  </a:ext>
                </a:extLst>
              </a:tr>
            </a:tbl>
          </a:graphicData>
        </a:graphic>
      </p:graphicFrame>
      <p:sp>
        <p:nvSpPr>
          <p:cNvPr id="7" name="Rectangle 2">
            <a:extLst>
              <a:ext uri="{FF2B5EF4-FFF2-40B4-BE49-F238E27FC236}">
                <a16:creationId xmlns:a16="http://schemas.microsoft.com/office/drawing/2014/main" id="{0A00F7DF-5226-407E-ABBC-83EE5E5D8EA2}"/>
              </a:ext>
            </a:extLst>
          </p:cNvPr>
          <p:cNvSpPr>
            <a:spLocks noChangeArrowheads="1"/>
          </p:cNvSpPr>
          <p:nvPr/>
        </p:nvSpPr>
        <p:spPr bwMode="auto">
          <a:xfrm>
            <a:off x="1095419" y="2051652"/>
            <a:ext cx="10253619" cy="63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L"/>
          </a:p>
        </p:txBody>
      </p:sp>
      <p:sp>
        <p:nvSpPr>
          <p:cNvPr id="11" name="AutoShape 15">
            <a:extLst>
              <a:ext uri="{FF2B5EF4-FFF2-40B4-BE49-F238E27FC236}">
                <a16:creationId xmlns:a16="http://schemas.microsoft.com/office/drawing/2014/main" id="{D3B9EE83-FD97-4551-BCF5-F5E3B071EF21}"/>
              </a:ext>
            </a:extLst>
          </p:cNvPr>
          <p:cNvSpPr>
            <a:spLocks noChangeArrowheads="1"/>
          </p:cNvSpPr>
          <p:nvPr/>
        </p:nvSpPr>
        <p:spPr bwMode="auto">
          <a:xfrm>
            <a:off x="360485" y="4566246"/>
            <a:ext cx="7609114" cy="442831"/>
          </a:xfrm>
          <a:prstGeom prst="roundRect">
            <a:avLst>
              <a:gd name="adj" fmla="val 9375"/>
            </a:avLst>
          </a:prstGeom>
          <a:solidFill>
            <a:srgbClr val="FFFF00"/>
          </a:solidFill>
          <a:ln w="28575" algn="ctr">
            <a:solidFill>
              <a:srgbClr val="1A59D4"/>
            </a:solidFill>
            <a:round/>
            <a:headEnd/>
            <a:tailEnd/>
          </a:ln>
          <a:effectLst>
            <a:outerShdw blurRad="50800" dist="38100" dir="2700000" algn="tl" rotWithShape="0">
              <a:prstClr val="black">
                <a:alpha val="40000"/>
              </a:prstClr>
            </a:outerShdw>
          </a:effectLst>
        </p:spPr>
        <p:txBody>
          <a:bodyPr wrap="square" lIns="180000" tIns="72000" rIns="180000" bIns="72000" anchor="ctr">
            <a:spAutoFit/>
          </a:bodyPr>
          <a:lstStyle/>
          <a:p>
            <a:pPr algn="ctr">
              <a:buClr>
                <a:srgbClr val="002060"/>
              </a:buClr>
            </a:pPr>
            <a:r>
              <a:rPr lang="en-US" sz="1800" dirty="0"/>
              <a:t>Temperature will most likely change during long holdover periods! </a:t>
            </a:r>
          </a:p>
        </p:txBody>
      </p:sp>
    </p:spTree>
    <p:extLst>
      <p:ext uri="{BB962C8B-B14F-4D97-AF65-F5344CB8AC3E}">
        <p14:creationId xmlns:p14="http://schemas.microsoft.com/office/powerpoint/2010/main" val="41914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937528" y="322719"/>
            <a:ext cx="4460132" cy="462489"/>
          </a:xfrm>
        </p:spPr>
        <p:txBody>
          <a:bodyPr>
            <a:normAutofit/>
          </a:bodyPr>
          <a:lstStyle/>
          <a:p>
            <a:r>
              <a:rPr lang="en-US" altLang="en-US" dirty="0">
                <a:solidFill>
                  <a:srgbClr val="000000"/>
                </a:solidFill>
              </a:rPr>
              <a:t>What is a Super DOCXO?</a:t>
            </a:r>
            <a:endParaRPr lang="he-IL" dirty="0">
              <a:solidFill>
                <a:srgbClr val="000000"/>
              </a:solidFill>
            </a:endParaRP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62241387-B3FE-4818-8041-59EA8EE58246}"/>
              </a:ext>
            </a:extLst>
          </p:cNvPr>
          <p:cNvPicPr>
            <a:picLocks noChangeAspect="1"/>
          </p:cNvPicPr>
          <p:nvPr/>
        </p:nvPicPr>
        <p:blipFill>
          <a:blip r:embed="rId3"/>
          <a:stretch>
            <a:fillRect/>
          </a:stretch>
        </p:blipFill>
        <p:spPr>
          <a:xfrm>
            <a:off x="322011" y="1535702"/>
            <a:ext cx="2746374" cy="2087244"/>
          </a:xfrm>
          <a:prstGeom prst="rect">
            <a:avLst/>
          </a:prstGeom>
        </p:spPr>
      </p:pic>
      <p:sp>
        <p:nvSpPr>
          <p:cNvPr id="3" name="Content Placeholder 2"/>
          <p:cNvSpPr>
            <a:spLocks noGrp="1"/>
          </p:cNvSpPr>
          <p:nvPr>
            <p:ph idx="1"/>
          </p:nvPr>
        </p:nvSpPr>
        <p:spPr>
          <a:xfrm>
            <a:off x="4072339" y="720969"/>
            <a:ext cx="5036492" cy="3883716"/>
          </a:xfrm>
        </p:spPr>
        <p:txBody>
          <a:bodyPr anchor="ctr">
            <a:normAutofit/>
          </a:bodyPr>
          <a:lstStyle/>
          <a:p>
            <a:pPr marL="285750" indent="-285750">
              <a:lnSpc>
                <a:spcPct val="90000"/>
              </a:lnSpc>
              <a:buFont typeface="Arial" panose="020B0604020202020204" pitchFamily="34" charset="0"/>
              <a:buChar char="•"/>
            </a:pPr>
            <a:r>
              <a:rPr lang="en-US" sz="1400" dirty="0">
                <a:solidFill>
                  <a:srgbClr val="000000"/>
                </a:solidFill>
              </a:rPr>
              <a:t>Super DOCXO is a </a:t>
            </a:r>
            <a:r>
              <a:rPr lang="en-US" sz="1400" b="1" dirty="0">
                <a:solidFill>
                  <a:srgbClr val="000000"/>
                </a:solidFill>
              </a:rPr>
              <a:t>new generation </a:t>
            </a:r>
            <a:r>
              <a:rPr lang="en-US" sz="1400" dirty="0">
                <a:solidFill>
                  <a:srgbClr val="000000"/>
                </a:solidFill>
              </a:rPr>
              <a:t>of high quality double oven quartz oscillator with internal temperature compensated mechanism</a:t>
            </a:r>
          </a:p>
          <a:p>
            <a:pPr marL="285750" indent="-285750">
              <a:lnSpc>
                <a:spcPct val="90000"/>
              </a:lnSpc>
              <a:buFont typeface="Arial" panose="020B0604020202020204" pitchFamily="34" charset="0"/>
              <a:buChar char="•"/>
            </a:pPr>
            <a:r>
              <a:rPr lang="en-US" sz="1400" dirty="0">
                <a:solidFill>
                  <a:srgbClr val="000000"/>
                </a:solidFill>
              </a:rPr>
              <a:t>Extremely stable under temperature variations: </a:t>
            </a:r>
          </a:p>
          <a:p>
            <a:pPr marL="285750" indent="-285750">
              <a:lnSpc>
                <a:spcPct val="90000"/>
              </a:lnSpc>
              <a:buFont typeface="Arial" panose="020B0604020202020204" pitchFamily="34" charset="0"/>
              <a:buChar char="•"/>
            </a:pPr>
            <a:r>
              <a:rPr lang="en-US" sz="1400" dirty="0">
                <a:solidFill>
                  <a:srgbClr val="000000"/>
                </a:solidFill>
              </a:rPr>
              <a:t>Frequency stability Vs temperature: +/- </a:t>
            </a:r>
            <a:r>
              <a:rPr lang="en-US" sz="1400" b="1" dirty="0">
                <a:solidFill>
                  <a:srgbClr val="000000"/>
                </a:solidFill>
              </a:rPr>
              <a:t>1e-11 [-20 to 70]</a:t>
            </a:r>
          </a:p>
          <a:p>
            <a:pPr marL="285750" indent="-285750">
              <a:lnSpc>
                <a:spcPct val="90000"/>
              </a:lnSpc>
              <a:buFont typeface="Arial" panose="020B0604020202020204" pitchFamily="34" charset="0"/>
              <a:buChar char="•"/>
            </a:pPr>
            <a:r>
              <a:rPr lang="en-US" sz="1400" dirty="0" err="1">
                <a:solidFill>
                  <a:srgbClr val="000000"/>
                </a:solidFill>
              </a:rPr>
              <a:t>Freerun</a:t>
            </a:r>
            <a:r>
              <a:rPr lang="en-US" sz="1400" dirty="0">
                <a:solidFill>
                  <a:srgbClr val="000000"/>
                </a:solidFill>
              </a:rPr>
              <a:t> daily aging :  </a:t>
            </a:r>
            <a:r>
              <a:rPr lang="en-US" sz="1400" b="1" dirty="0">
                <a:solidFill>
                  <a:srgbClr val="000000"/>
                </a:solidFill>
              </a:rPr>
              <a:t>	+/-2e-10</a:t>
            </a:r>
          </a:p>
          <a:p>
            <a:pPr marL="285750" indent="-285750">
              <a:lnSpc>
                <a:spcPct val="90000"/>
              </a:lnSpc>
              <a:buFont typeface="Arial" panose="020B0604020202020204" pitchFamily="34" charset="0"/>
              <a:buChar char="•"/>
            </a:pPr>
            <a:r>
              <a:rPr lang="en-US" sz="1400" dirty="0">
                <a:solidFill>
                  <a:srgbClr val="000000"/>
                </a:solidFill>
              </a:rPr>
              <a:t>Residual daily aging after compensation : </a:t>
            </a:r>
            <a:r>
              <a:rPr lang="en-US" sz="1400" b="1" dirty="0">
                <a:solidFill>
                  <a:srgbClr val="000000"/>
                </a:solidFill>
              </a:rPr>
              <a:t>+/- 5e-11 </a:t>
            </a:r>
          </a:p>
          <a:p>
            <a:pPr marL="285750" indent="-285750">
              <a:lnSpc>
                <a:spcPct val="90000"/>
              </a:lnSpc>
              <a:buFont typeface="Arial" panose="020B0604020202020204" pitchFamily="34" charset="0"/>
              <a:buChar char="•"/>
            </a:pPr>
            <a:endParaRPr lang="en-US" sz="1400" dirty="0">
              <a:solidFill>
                <a:srgbClr val="000000"/>
              </a:solidFill>
            </a:endParaRPr>
          </a:p>
          <a:p>
            <a:pPr>
              <a:lnSpc>
                <a:spcPct val="90000"/>
              </a:lnSpc>
            </a:pPr>
            <a:endParaRPr lang="en-US" sz="1300" dirty="0">
              <a:solidFill>
                <a:srgbClr val="000000"/>
              </a:solidFill>
            </a:endParaRPr>
          </a:p>
          <a:p>
            <a:pPr>
              <a:lnSpc>
                <a:spcPct val="90000"/>
              </a:lnSpc>
            </a:pPr>
            <a:endParaRPr lang="he-IL" sz="1300" dirty="0">
              <a:solidFill>
                <a:srgbClr val="000000"/>
              </a:solidFill>
            </a:endParaRPr>
          </a:p>
        </p:txBody>
      </p:sp>
    </p:spTree>
    <p:extLst>
      <p:ext uri="{BB962C8B-B14F-4D97-AF65-F5344CB8AC3E}">
        <p14:creationId xmlns:p14="http://schemas.microsoft.com/office/powerpoint/2010/main" val="4085108520"/>
      </p:ext>
    </p:extLst>
  </p:cSld>
  <p:clrMapOvr>
    <a:masterClrMapping/>
  </p:clrMapOvr>
</p:sld>
</file>

<file path=ppt/theme/theme1.xml><?xml version="1.0" encoding="utf-8"?>
<a:theme xmlns:a="http://schemas.openxmlformats.org/drawingml/2006/main" name="ADVA 2018">
  <a:themeElements>
    <a:clrScheme name="ADVA 2018">
      <a:dk1>
        <a:srgbClr val="000000"/>
      </a:dk1>
      <a:lt1>
        <a:srgbClr val="FFFFFF"/>
      </a:lt1>
      <a:dk2>
        <a:srgbClr val="F4F8FD"/>
      </a:dk2>
      <a:lt2>
        <a:srgbClr val="0C2577"/>
      </a:lt2>
      <a:accent1>
        <a:srgbClr val="3C1B5A"/>
      </a:accent1>
      <a:accent2>
        <a:srgbClr val="3296D5"/>
      </a:accent2>
      <a:accent3>
        <a:srgbClr val="E53534"/>
      </a:accent3>
      <a:accent4>
        <a:srgbClr val="FFC000"/>
      </a:accent4>
      <a:accent5>
        <a:srgbClr val="D00059"/>
      </a:accent5>
      <a:accent6>
        <a:srgbClr val="8CBB15"/>
      </a:accent6>
      <a:hlink>
        <a:srgbClr val="0066CC"/>
      </a:hlink>
      <a:folHlink>
        <a:srgbClr val="954F72"/>
      </a:folHlink>
    </a:clrScheme>
    <a:fontScheme name="ADVA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04E33058EF6E40B50FB0B4498CEE0A" ma:contentTypeVersion="7" ma:contentTypeDescription="Create a new document." ma:contentTypeScope="" ma:versionID="2389aa46ddcf4d2790afb2ee8190d3e1">
  <xsd:schema xmlns:xsd="http://www.w3.org/2001/XMLSchema" xmlns:xs="http://www.w3.org/2001/XMLSchema" xmlns:p="http://schemas.microsoft.com/office/2006/metadata/properties" xmlns:ns2="8ab54cec-a488-4f4e-8708-3df20a701d44" xmlns:ns3="f6ce5ab7-8bf0-488b-be8a-085236242f1f" xmlns:ns4="ef219987-6383-427c-9b1c-d7eb7e51fc74" targetNamespace="http://schemas.microsoft.com/office/2006/metadata/properties" ma:root="true" ma:fieldsID="a257557bdf58c7352bb1312ad7b83332" ns2:_="" ns3:_="" ns4:_="">
    <xsd:import namespace="8ab54cec-a488-4f4e-8708-3df20a701d44"/>
    <xsd:import namespace="f6ce5ab7-8bf0-488b-be8a-085236242f1f"/>
    <xsd:import namespace="ef219987-6383-427c-9b1c-d7eb7e51fc74"/>
    <xsd:element name="properties">
      <xsd:complexType>
        <xsd:sequence>
          <xsd:element name="documentManagement">
            <xsd:complexType>
              <xsd:all>
                <xsd:element ref="ns2:Additional_x0020_Tags" minOccurs="0"/>
                <xsd:element ref="ns2:Template" minOccurs="0"/>
                <xsd:element ref="ns2:Description0" minOccurs="0"/>
                <xsd:element ref="ns2:Language" minOccurs="0"/>
                <xsd:element ref="ns3:Category" minOccurs="0"/>
                <xsd:element ref="ns3:Topi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54cec-a488-4f4e-8708-3df20a701d44" elementFormDefault="qualified">
    <xsd:import namespace="http://schemas.microsoft.com/office/2006/documentManagement/types"/>
    <xsd:import namespace="http://schemas.microsoft.com/office/infopath/2007/PartnerControls"/>
    <xsd:element name="Additional_x0020_Tags" ma:index="8" nillable="true" ma:displayName="Additional Tags" ma:list="{ad32b163-0d60-4755-9470-116c8f615abe}" ma:internalName="Additional_x0020_Tags" ma:showField="Title" ma:web="ef219987-6383-427c-9b1c-d7eb7e51fc74">
      <xsd:simpleType>
        <xsd:restriction base="dms:Lookup"/>
      </xsd:simpleType>
    </xsd:element>
    <xsd:element name="Template" ma:index="9" nillable="true" ma:displayName="Template" ma:default="Letter" ma:format="Dropdown" ma:internalName="Template">
      <xsd:simpleType>
        <xsd:restriction base="dms:Choice">
          <xsd:enumeration value="Letter"/>
          <xsd:enumeration value="Fax"/>
          <xsd:enumeration value="Compl. Slips"/>
          <xsd:enumeration value="PPT"/>
          <xsd:enumeration value="Other"/>
        </xsd:restriction>
      </xsd:simpleType>
    </xsd:element>
    <xsd:element name="Description0" ma:index="10" nillable="true" ma:displayName="Description" ma:internalName="Description0">
      <xsd:simpleType>
        <xsd:restriction base="dms:Text">
          <xsd:maxLength value="255"/>
        </xsd:restriction>
      </xsd:simpleType>
    </xsd:element>
    <xsd:element name="Language" ma:index="11" nillable="true" ma:displayName="Language" ma:default="English" ma:format="Dropdown" ma:internalName="Language">
      <xsd:simpleType>
        <xsd:restriction base="dms:Choice">
          <xsd:enumeration value="English"/>
          <xsd:enumeration value="German"/>
        </xsd:restriction>
      </xsd:simpleType>
    </xsd:element>
  </xsd:schema>
  <xsd:schema xmlns:xsd="http://www.w3.org/2001/XMLSchema" xmlns:xs="http://www.w3.org/2001/XMLSchema" xmlns:dms="http://schemas.microsoft.com/office/2006/documentManagement/types" xmlns:pc="http://schemas.microsoft.com/office/infopath/2007/PartnerControls" targetNamespace="f6ce5ab7-8bf0-488b-be8a-085236242f1f" elementFormDefault="qualified">
    <xsd:import namespace="http://schemas.microsoft.com/office/2006/documentManagement/types"/>
    <xsd:import namespace="http://schemas.microsoft.com/office/infopath/2007/PartnerControls"/>
    <xsd:element name="Category" ma:index="12" nillable="true" ma:displayName="Category" ma:internalName="Category">
      <xsd:simpleType>
        <xsd:restriction base="dms:Text">
          <xsd:maxLength value="255"/>
        </xsd:restriction>
      </xsd:simpleType>
    </xsd:element>
    <xsd:element name="Topic" ma:index="13" nillable="true" ma:displayName="Topic" ma:internalName="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219987-6383-427c-9b1c-d7eb7e51fc74"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dditional_x0020_Tags xmlns="8ab54cec-a488-4f4e-8708-3df20a701d44">7</Additional_x0020_Tags>
    <Language xmlns="8ab54cec-a488-4f4e-8708-3df20a701d44">English</Language>
    <Description0 xmlns="8ab54cec-a488-4f4e-8708-3df20a701d44">PPT Template ADVA 2018</Description0>
    <Template xmlns="8ab54cec-a488-4f4e-8708-3df20a701d44">PPT</Template>
    <Topic xmlns="f6ce5ab7-8bf0-488b-be8a-085236242f1f">PowerPoint Template 2018</Topic>
    <Category xmlns="f6ce5ab7-8bf0-488b-be8a-085236242f1f">PowerPoint Template 2018</Category>
  </documentManagement>
</p:properties>
</file>

<file path=customXml/itemProps1.xml><?xml version="1.0" encoding="utf-8"?>
<ds:datastoreItem xmlns:ds="http://schemas.openxmlformats.org/officeDocument/2006/customXml" ds:itemID="{FD4AB281-5D3A-46A1-B04B-0DD277D399C2}">
  <ds:schemaRefs>
    <ds:schemaRef ds:uri="http://schemas.microsoft.com/sharepoint/v3/contenttype/forms"/>
  </ds:schemaRefs>
</ds:datastoreItem>
</file>

<file path=customXml/itemProps2.xml><?xml version="1.0" encoding="utf-8"?>
<ds:datastoreItem xmlns:ds="http://schemas.openxmlformats.org/officeDocument/2006/customXml" ds:itemID="{D3BC8EB5-2DF2-465D-856A-C408399EC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54cec-a488-4f4e-8708-3df20a701d44"/>
    <ds:schemaRef ds:uri="f6ce5ab7-8bf0-488b-be8a-085236242f1f"/>
    <ds:schemaRef ds:uri="ef219987-6383-427c-9b1c-d7eb7e51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DECC1-CF38-4848-9BC6-D0471BE370D3}">
  <ds:schemaRefs>
    <ds:schemaRef ds:uri="http://purl.org/dc/terms/"/>
    <ds:schemaRef ds:uri="http://schemas.openxmlformats.org/package/2006/metadata/core-properties"/>
    <ds:schemaRef ds:uri="ef219987-6383-427c-9b1c-d7eb7e51fc74"/>
    <ds:schemaRef ds:uri="http://schemas.microsoft.com/office/2006/documentManagement/types"/>
    <ds:schemaRef ds:uri="http://schemas.microsoft.com/office/infopath/2007/PartnerControls"/>
    <ds:schemaRef ds:uri="http://purl.org/dc/elements/1.1/"/>
    <ds:schemaRef ds:uri="http://schemas.microsoft.com/office/2006/metadata/properties"/>
    <ds:schemaRef ds:uri="f6ce5ab7-8bf0-488b-be8a-085236242f1f"/>
    <ds:schemaRef ds:uri="8ab54cec-a488-4f4e-8708-3df20a701d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On-screen Show (16:9)</PresentationFormat>
  <Paragraphs>337</Paragraphs>
  <Slides>29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Calibri</vt:lpstr>
      <vt:lpstr>Salesforce Sans</vt:lpstr>
      <vt:lpstr>Segoe UI</vt:lpstr>
      <vt:lpstr>Segoe UI Light</vt:lpstr>
      <vt:lpstr>Segoe UI Semibold</vt:lpstr>
      <vt:lpstr>Source Sans Pro Light</vt:lpstr>
      <vt:lpstr>Source Sans Pro Semibold</vt:lpstr>
      <vt:lpstr>Times New Roman</vt:lpstr>
      <vt:lpstr>VAG Rounded Std Light</vt:lpstr>
      <vt:lpstr>Verdana</vt:lpstr>
      <vt:lpstr>Webdings</vt:lpstr>
      <vt:lpstr>ADVA 2018</vt:lpstr>
      <vt:lpstr>The “good” the “bad” and the “ugly”</vt:lpstr>
      <vt:lpstr>Distributed Architecture Using GM in Aggregation  </vt:lpstr>
      <vt:lpstr>What are the implications of GM in aggregation site? </vt:lpstr>
      <vt:lpstr>It can get ugly…</vt:lpstr>
      <vt:lpstr>Protection and Redundancy Options: </vt:lpstr>
      <vt:lpstr>Long Term Holdover  </vt:lpstr>
      <vt:lpstr>Will temperature be constant during long holdover? </vt:lpstr>
      <vt:lpstr>ETSI Temperature Classes</vt:lpstr>
      <vt:lpstr>What is a Super DOCXO?</vt:lpstr>
      <vt:lpstr>Oscillator Types – Aging and Temperature Stability  </vt:lpstr>
      <vt:lpstr>Oscillator Types -  Who is the “good” and who is the  “bad” ?</vt:lpstr>
      <vt:lpstr>Will the products datasheet help? </vt:lpstr>
      <vt:lpstr>Will the products datasheet help? </vt:lpstr>
      <vt:lpstr>What is the optimal solution?</vt:lpstr>
      <vt:lpstr>Testing Holdover in Realistic Conditions </vt:lpstr>
      <vt:lpstr>The Duel</vt:lpstr>
      <vt:lpstr>Test Setup – The Duel </vt:lpstr>
      <vt:lpstr>Temperature Profile </vt:lpstr>
      <vt:lpstr>TE Test Results – Locked to GPS (25-35C)</vt:lpstr>
      <vt:lpstr>MTIE Test Results – Locked to GPS (25-35C)</vt:lpstr>
      <vt:lpstr>TE Test Results – Holdover (25-35C) </vt:lpstr>
      <vt:lpstr>Worst Case Temperature Profile </vt:lpstr>
      <vt:lpstr>Which oscillator type should be used in ePRTC?</vt:lpstr>
      <vt:lpstr>ePRTC internal clock requirements </vt:lpstr>
      <vt:lpstr>ePRTC Holdover Setup </vt:lpstr>
      <vt:lpstr>OSA GM with Super DOCXO ePRTC Holdover </vt:lpstr>
      <vt:lpstr>Conclusions </vt:lpstr>
      <vt:lpstr>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the “bad” and the “ugly”</dc:title>
  <dc:creator>Nir Laufer</dc:creator>
  <cp:lastModifiedBy>Nir Laufer</cp:lastModifiedBy>
  <cp:revision>16</cp:revision>
  <dcterms:created xsi:type="dcterms:W3CDTF">2018-10-14T07:36:39Z</dcterms:created>
  <dcterms:modified xsi:type="dcterms:W3CDTF">2018-10-21T12:16:12Z</dcterms:modified>
</cp:coreProperties>
</file>